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2" r:id="rId3"/>
    <p:sldId id="300" r:id="rId4"/>
    <p:sldId id="280" r:id="rId5"/>
    <p:sldId id="287" r:id="rId6"/>
    <p:sldId id="310" r:id="rId7"/>
    <p:sldId id="281" r:id="rId8"/>
    <p:sldId id="296" r:id="rId9"/>
    <p:sldId id="309" r:id="rId10"/>
    <p:sldId id="313" r:id="rId11"/>
    <p:sldId id="291" r:id="rId12"/>
    <p:sldId id="290" r:id="rId13"/>
    <p:sldId id="295" r:id="rId14"/>
    <p:sldId id="293" r:id="rId15"/>
    <p:sldId id="311" r:id="rId16"/>
    <p:sldId id="324" r:id="rId17"/>
    <p:sldId id="317" r:id="rId18"/>
    <p:sldId id="321" r:id="rId19"/>
    <p:sldId id="294" r:id="rId20"/>
    <p:sldId id="322" r:id="rId21"/>
    <p:sldId id="29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FEEE7-975A-4150-8552-54018328E3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2ECF835-049E-48BE-99ED-525F9DF437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0DA572-D7EA-4134-BCC3-9945CAA74B01}"/>
              </a:ext>
            </a:extLst>
          </p:cNvPr>
          <p:cNvSpPr>
            <a:spLocks noGrp="1"/>
          </p:cNvSpPr>
          <p:nvPr>
            <p:ph type="dt" sz="half" idx="10"/>
          </p:nvPr>
        </p:nvSpPr>
        <p:spPr/>
        <p:txBody>
          <a:bodyPr/>
          <a:lstStyle/>
          <a:p>
            <a:fld id="{2B5BF9E2-160F-4E29-8B00-252A7D33FC1C}" type="datetimeFigureOut">
              <a:rPr lang="en-US" smtClean="0"/>
              <a:t>12/22/2017</a:t>
            </a:fld>
            <a:endParaRPr lang="en-US"/>
          </a:p>
        </p:txBody>
      </p:sp>
      <p:sp>
        <p:nvSpPr>
          <p:cNvPr id="5" name="Footer Placeholder 4">
            <a:extLst>
              <a:ext uri="{FF2B5EF4-FFF2-40B4-BE49-F238E27FC236}">
                <a16:creationId xmlns:a16="http://schemas.microsoft.com/office/drawing/2014/main" id="{290D41A3-06F7-472D-A937-42B366C44C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F5AB73-1113-4F90-9EE3-29D00D4D2318}"/>
              </a:ext>
            </a:extLst>
          </p:cNvPr>
          <p:cNvSpPr>
            <a:spLocks noGrp="1"/>
          </p:cNvSpPr>
          <p:nvPr>
            <p:ph type="sldNum" sz="quarter" idx="12"/>
          </p:nvPr>
        </p:nvSpPr>
        <p:spPr/>
        <p:txBody>
          <a:bodyPr/>
          <a:lstStyle/>
          <a:p>
            <a:fld id="{69BB6D91-6052-45CF-B975-143B91F3D212}" type="slidenum">
              <a:rPr lang="en-US" smtClean="0"/>
              <a:t>‹#›</a:t>
            </a:fld>
            <a:endParaRPr lang="en-US"/>
          </a:p>
        </p:txBody>
      </p:sp>
    </p:spTree>
    <p:extLst>
      <p:ext uri="{BB962C8B-B14F-4D97-AF65-F5344CB8AC3E}">
        <p14:creationId xmlns:p14="http://schemas.microsoft.com/office/powerpoint/2010/main" val="955629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252B6-11D2-4829-9928-DEC50FB062F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0FDAF50-D245-4F15-B30C-66B442412B0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BF2720-D03B-4FA5-B25C-D2422B3EB753}"/>
              </a:ext>
            </a:extLst>
          </p:cNvPr>
          <p:cNvSpPr>
            <a:spLocks noGrp="1"/>
          </p:cNvSpPr>
          <p:nvPr>
            <p:ph type="dt" sz="half" idx="10"/>
          </p:nvPr>
        </p:nvSpPr>
        <p:spPr/>
        <p:txBody>
          <a:bodyPr/>
          <a:lstStyle/>
          <a:p>
            <a:fld id="{2B5BF9E2-160F-4E29-8B00-252A7D33FC1C}" type="datetimeFigureOut">
              <a:rPr lang="en-US" smtClean="0"/>
              <a:t>12/22/2017</a:t>
            </a:fld>
            <a:endParaRPr lang="en-US"/>
          </a:p>
        </p:txBody>
      </p:sp>
      <p:sp>
        <p:nvSpPr>
          <p:cNvPr id="5" name="Footer Placeholder 4">
            <a:extLst>
              <a:ext uri="{FF2B5EF4-FFF2-40B4-BE49-F238E27FC236}">
                <a16:creationId xmlns:a16="http://schemas.microsoft.com/office/drawing/2014/main" id="{C01490B6-0E24-4BA4-9EC3-27A2F89F7E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D70D6F-33AE-47E3-95DA-9EC8DDB2ED9A}"/>
              </a:ext>
            </a:extLst>
          </p:cNvPr>
          <p:cNvSpPr>
            <a:spLocks noGrp="1"/>
          </p:cNvSpPr>
          <p:nvPr>
            <p:ph type="sldNum" sz="quarter" idx="12"/>
          </p:nvPr>
        </p:nvSpPr>
        <p:spPr/>
        <p:txBody>
          <a:bodyPr/>
          <a:lstStyle/>
          <a:p>
            <a:fld id="{69BB6D91-6052-45CF-B975-143B91F3D212}" type="slidenum">
              <a:rPr lang="en-US" smtClean="0"/>
              <a:t>‹#›</a:t>
            </a:fld>
            <a:endParaRPr lang="en-US"/>
          </a:p>
        </p:txBody>
      </p:sp>
    </p:spTree>
    <p:extLst>
      <p:ext uri="{BB962C8B-B14F-4D97-AF65-F5344CB8AC3E}">
        <p14:creationId xmlns:p14="http://schemas.microsoft.com/office/powerpoint/2010/main" val="2510336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10518-0867-4DE3-BD40-1018F4685F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BF00352-CEB8-424A-94F3-11B4D75EAA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9D10F98-F1D1-48E3-BA44-E3879EDF5F24}"/>
              </a:ext>
            </a:extLst>
          </p:cNvPr>
          <p:cNvSpPr>
            <a:spLocks noGrp="1"/>
          </p:cNvSpPr>
          <p:nvPr>
            <p:ph type="dt" sz="half" idx="10"/>
          </p:nvPr>
        </p:nvSpPr>
        <p:spPr/>
        <p:txBody>
          <a:bodyPr/>
          <a:lstStyle/>
          <a:p>
            <a:fld id="{2B5BF9E2-160F-4E29-8B00-252A7D33FC1C}" type="datetimeFigureOut">
              <a:rPr lang="en-US" smtClean="0"/>
              <a:t>12/22/2017</a:t>
            </a:fld>
            <a:endParaRPr lang="en-US"/>
          </a:p>
        </p:txBody>
      </p:sp>
      <p:sp>
        <p:nvSpPr>
          <p:cNvPr id="5" name="Footer Placeholder 4">
            <a:extLst>
              <a:ext uri="{FF2B5EF4-FFF2-40B4-BE49-F238E27FC236}">
                <a16:creationId xmlns:a16="http://schemas.microsoft.com/office/drawing/2014/main" id="{358D32D6-B69D-4ED0-8921-AC99782C6E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9C13A3-4DA7-461F-9AA8-18EBE80861E1}"/>
              </a:ext>
            </a:extLst>
          </p:cNvPr>
          <p:cNvSpPr>
            <a:spLocks noGrp="1"/>
          </p:cNvSpPr>
          <p:nvPr>
            <p:ph type="sldNum" sz="quarter" idx="12"/>
          </p:nvPr>
        </p:nvSpPr>
        <p:spPr/>
        <p:txBody>
          <a:bodyPr/>
          <a:lstStyle/>
          <a:p>
            <a:fld id="{69BB6D91-6052-45CF-B975-143B91F3D212}" type="slidenum">
              <a:rPr lang="en-US" smtClean="0"/>
              <a:t>‹#›</a:t>
            </a:fld>
            <a:endParaRPr lang="en-US"/>
          </a:p>
        </p:txBody>
      </p:sp>
    </p:spTree>
    <p:extLst>
      <p:ext uri="{BB962C8B-B14F-4D97-AF65-F5344CB8AC3E}">
        <p14:creationId xmlns:p14="http://schemas.microsoft.com/office/powerpoint/2010/main" val="2766693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9730F-7671-4DDA-BFB9-DD8610BB1A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BF6BD1-EB4D-4C66-B997-A54107330D2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C21016-581E-471C-AEB8-39870C3D5AF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FC73FD-FC91-43FC-925F-AEDD308B1B36}"/>
              </a:ext>
            </a:extLst>
          </p:cNvPr>
          <p:cNvSpPr>
            <a:spLocks noGrp="1"/>
          </p:cNvSpPr>
          <p:nvPr>
            <p:ph type="dt" sz="half" idx="10"/>
          </p:nvPr>
        </p:nvSpPr>
        <p:spPr/>
        <p:txBody>
          <a:bodyPr/>
          <a:lstStyle/>
          <a:p>
            <a:fld id="{2B5BF9E2-160F-4E29-8B00-252A7D33FC1C}" type="datetimeFigureOut">
              <a:rPr lang="en-US" smtClean="0"/>
              <a:t>12/22/2017</a:t>
            </a:fld>
            <a:endParaRPr lang="en-US"/>
          </a:p>
        </p:txBody>
      </p:sp>
      <p:sp>
        <p:nvSpPr>
          <p:cNvPr id="6" name="Footer Placeholder 5">
            <a:extLst>
              <a:ext uri="{FF2B5EF4-FFF2-40B4-BE49-F238E27FC236}">
                <a16:creationId xmlns:a16="http://schemas.microsoft.com/office/drawing/2014/main" id="{F3401D51-DFDB-4DB1-803B-084417D1CD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E35601-CB67-46E0-A5E1-FB5D3D9B8835}"/>
              </a:ext>
            </a:extLst>
          </p:cNvPr>
          <p:cNvSpPr>
            <a:spLocks noGrp="1"/>
          </p:cNvSpPr>
          <p:nvPr>
            <p:ph type="sldNum" sz="quarter" idx="12"/>
          </p:nvPr>
        </p:nvSpPr>
        <p:spPr/>
        <p:txBody>
          <a:bodyPr/>
          <a:lstStyle/>
          <a:p>
            <a:fld id="{69BB6D91-6052-45CF-B975-143B91F3D212}" type="slidenum">
              <a:rPr lang="en-US" smtClean="0"/>
              <a:t>‹#›</a:t>
            </a:fld>
            <a:endParaRPr lang="en-US"/>
          </a:p>
        </p:txBody>
      </p:sp>
    </p:spTree>
    <p:extLst>
      <p:ext uri="{BB962C8B-B14F-4D97-AF65-F5344CB8AC3E}">
        <p14:creationId xmlns:p14="http://schemas.microsoft.com/office/powerpoint/2010/main" val="4008809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2CD8D-ABDB-49EE-8A18-2895E34AD9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5BA9C5-1ABC-4D5F-A599-F13503C8E5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B1A1D06-6D67-4354-A920-B54AC506DA1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EF2272-6A2E-4E20-94D2-3056BF5CD2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9F13180-7A61-4966-96CF-320E3A931A1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7825DC-4F8E-4BD1-8190-BA1B0658C831}"/>
              </a:ext>
            </a:extLst>
          </p:cNvPr>
          <p:cNvSpPr>
            <a:spLocks noGrp="1"/>
          </p:cNvSpPr>
          <p:nvPr>
            <p:ph type="dt" sz="half" idx="10"/>
          </p:nvPr>
        </p:nvSpPr>
        <p:spPr/>
        <p:txBody>
          <a:bodyPr/>
          <a:lstStyle/>
          <a:p>
            <a:fld id="{2B5BF9E2-160F-4E29-8B00-252A7D33FC1C}" type="datetimeFigureOut">
              <a:rPr lang="en-US" smtClean="0"/>
              <a:t>12/22/2017</a:t>
            </a:fld>
            <a:endParaRPr lang="en-US"/>
          </a:p>
        </p:txBody>
      </p:sp>
      <p:sp>
        <p:nvSpPr>
          <p:cNvPr id="8" name="Footer Placeholder 7">
            <a:extLst>
              <a:ext uri="{FF2B5EF4-FFF2-40B4-BE49-F238E27FC236}">
                <a16:creationId xmlns:a16="http://schemas.microsoft.com/office/drawing/2014/main" id="{EDD85E14-1B5F-4484-A338-404D6B4D78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ACB183-A353-49A2-9A60-00C795876724}"/>
              </a:ext>
            </a:extLst>
          </p:cNvPr>
          <p:cNvSpPr>
            <a:spLocks noGrp="1"/>
          </p:cNvSpPr>
          <p:nvPr>
            <p:ph type="sldNum" sz="quarter" idx="12"/>
          </p:nvPr>
        </p:nvSpPr>
        <p:spPr/>
        <p:txBody>
          <a:bodyPr/>
          <a:lstStyle/>
          <a:p>
            <a:fld id="{69BB6D91-6052-45CF-B975-143B91F3D212}" type="slidenum">
              <a:rPr lang="en-US" smtClean="0"/>
              <a:t>‹#›</a:t>
            </a:fld>
            <a:endParaRPr lang="en-US"/>
          </a:p>
        </p:txBody>
      </p:sp>
    </p:spTree>
    <p:extLst>
      <p:ext uri="{BB962C8B-B14F-4D97-AF65-F5344CB8AC3E}">
        <p14:creationId xmlns:p14="http://schemas.microsoft.com/office/powerpoint/2010/main" val="3272686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D8C69-1099-42A7-B290-6A53931012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BB6E15-A179-428C-A015-C48A7FEAF853}"/>
              </a:ext>
            </a:extLst>
          </p:cNvPr>
          <p:cNvSpPr>
            <a:spLocks noGrp="1"/>
          </p:cNvSpPr>
          <p:nvPr>
            <p:ph type="dt" sz="half" idx="10"/>
          </p:nvPr>
        </p:nvSpPr>
        <p:spPr/>
        <p:txBody>
          <a:bodyPr/>
          <a:lstStyle/>
          <a:p>
            <a:fld id="{2B5BF9E2-160F-4E29-8B00-252A7D33FC1C}" type="datetimeFigureOut">
              <a:rPr lang="en-US" smtClean="0"/>
              <a:t>12/22/2017</a:t>
            </a:fld>
            <a:endParaRPr lang="en-US"/>
          </a:p>
        </p:txBody>
      </p:sp>
      <p:sp>
        <p:nvSpPr>
          <p:cNvPr id="4" name="Footer Placeholder 3">
            <a:extLst>
              <a:ext uri="{FF2B5EF4-FFF2-40B4-BE49-F238E27FC236}">
                <a16:creationId xmlns:a16="http://schemas.microsoft.com/office/drawing/2014/main" id="{09F6D7BC-246F-4234-9CE1-53D3F83D04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A474500-458E-4391-A86D-6DE371F32E48}"/>
              </a:ext>
            </a:extLst>
          </p:cNvPr>
          <p:cNvSpPr>
            <a:spLocks noGrp="1"/>
          </p:cNvSpPr>
          <p:nvPr>
            <p:ph type="sldNum" sz="quarter" idx="12"/>
          </p:nvPr>
        </p:nvSpPr>
        <p:spPr/>
        <p:txBody>
          <a:bodyPr/>
          <a:lstStyle/>
          <a:p>
            <a:fld id="{69BB6D91-6052-45CF-B975-143B91F3D212}" type="slidenum">
              <a:rPr lang="en-US" smtClean="0"/>
              <a:t>‹#›</a:t>
            </a:fld>
            <a:endParaRPr lang="en-US"/>
          </a:p>
        </p:txBody>
      </p:sp>
    </p:spTree>
    <p:extLst>
      <p:ext uri="{BB962C8B-B14F-4D97-AF65-F5344CB8AC3E}">
        <p14:creationId xmlns:p14="http://schemas.microsoft.com/office/powerpoint/2010/main" val="2263181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B9C03A-6337-4E45-8413-7736671D75C1}"/>
              </a:ext>
            </a:extLst>
          </p:cNvPr>
          <p:cNvSpPr>
            <a:spLocks noGrp="1"/>
          </p:cNvSpPr>
          <p:nvPr>
            <p:ph type="dt" sz="half" idx="10"/>
          </p:nvPr>
        </p:nvSpPr>
        <p:spPr/>
        <p:txBody>
          <a:bodyPr/>
          <a:lstStyle/>
          <a:p>
            <a:fld id="{2B5BF9E2-160F-4E29-8B00-252A7D33FC1C}" type="datetimeFigureOut">
              <a:rPr lang="en-US" smtClean="0"/>
              <a:t>12/22/2017</a:t>
            </a:fld>
            <a:endParaRPr lang="en-US"/>
          </a:p>
        </p:txBody>
      </p:sp>
      <p:sp>
        <p:nvSpPr>
          <p:cNvPr id="3" name="Footer Placeholder 2">
            <a:extLst>
              <a:ext uri="{FF2B5EF4-FFF2-40B4-BE49-F238E27FC236}">
                <a16:creationId xmlns:a16="http://schemas.microsoft.com/office/drawing/2014/main" id="{8F917CA0-2074-4203-9F44-8FF64DDECF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7646729-61AA-48FC-9880-97F8CAD408BA}"/>
              </a:ext>
            </a:extLst>
          </p:cNvPr>
          <p:cNvSpPr>
            <a:spLocks noGrp="1"/>
          </p:cNvSpPr>
          <p:nvPr>
            <p:ph type="sldNum" sz="quarter" idx="12"/>
          </p:nvPr>
        </p:nvSpPr>
        <p:spPr/>
        <p:txBody>
          <a:bodyPr/>
          <a:lstStyle/>
          <a:p>
            <a:fld id="{69BB6D91-6052-45CF-B975-143B91F3D212}" type="slidenum">
              <a:rPr lang="en-US" smtClean="0"/>
              <a:t>‹#›</a:t>
            </a:fld>
            <a:endParaRPr lang="en-US"/>
          </a:p>
        </p:txBody>
      </p:sp>
    </p:spTree>
    <p:extLst>
      <p:ext uri="{BB962C8B-B14F-4D97-AF65-F5344CB8AC3E}">
        <p14:creationId xmlns:p14="http://schemas.microsoft.com/office/powerpoint/2010/main" val="1533474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02E94-3CC9-4F52-8118-3F2164C15E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75E52E-8C27-4812-9C45-8243E3A524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224570-07E6-4ECF-8E53-9EF0332825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7856150-80D6-4A01-BDA3-A6715B8F4636}"/>
              </a:ext>
            </a:extLst>
          </p:cNvPr>
          <p:cNvSpPr>
            <a:spLocks noGrp="1"/>
          </p:cNvSpPr>
          <p:nvPr>
            <p:ph type="dt" sz="half" idx="10"/>
          </p:nvPr>
        </p:nvSpPr>
        <p:spPr/>
        <p:txBody>
          <a:bodyPr/>
          <a:lstStyle/>
          <a:p>
            <a:fld id="{2B5BF9E2-160F-4E29-8B00-252A7D33FC1C}" type="datetimeFigureOut">
              <a:rPr lang="en-US" smtClean="0"/>
              <a:t>12/22/2017</a:t>
            </a:fld>
            <a:endParaRPr lang="en-US"/>
          </a:p>
        </p:txBody>
      </p:sp>
      <p:sp>
        <p:nvSpPr>
          <p:cNvPr id="6" name="Footer Placeholder 5">
            <a:extLst>
              <a:ext uri="{FF2B5EF4-FFF2-40B4-BE49-F238E27FC236}">
                <a16:creationId xmlns:a16="http://schemas.microsoft.com/office/drawing/2014/main" id="{CFB0CC6B-BB97-43FF-AB01-3E87AE906A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29E69C-43B1-4EC0-B473-C6A8AF673A81}"/>
              </a:ext>
            </a:extLst>
          </p:cNvPr>
          <p:cNvSpPr>
            <a:spLocks noGrp="1"/>
          </p:cNvSpPr>
          <p:nvPr>
            <p:ph type="sldNum" sz="quarter" idx="12"/>
          </p:nvPr>
        </p:nvSpPr>
        <p:spPr/>
        <p:txBody>
          <a:bodyPr/>
          <a:lstStyle/>
          <a:p>
            <a:fld id="{69BB6D91-6052-45CF-B975-143B91F3D212}" type="slidenum">
              <a:rPr lang="en-US" smtClean="0"/>
              <a:t>‹#›</a:t>
            </a:fld>
            <a:endParaRPr lang="en-US"/>
          </a:p>
        </p:txBody>
      </p:sp>
    </p:spTree>
    <p:extLst>
      <p:ext uri="{BB962C8B-B14F-4D97-AF65-F5344CB8AC3E}">
        <p14:creationId xmlns:p14="http://schemas.microsoft.com/office/powerpoint/2010/main" val="11404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76DE5-C6CD-4EC2-AF7B-944A508DF0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58C32F-3CD3-4C6D-AEEB-4365265788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43D016D-E19B-455C-914D-5C52EC9758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2AA29BD-B85B-4D93-ACE2-ABB0BFED8B7C}"/>
              </a:ext>
            </a:extLst>
          </p:cNvPr>
          <p:cNvSpPr>
            <a:spLocks noGrp="1"/>
          </p:cNvSpPr>
          <p:nvPr>
            <p:ph type="dt" sz="half" idx="10"/>
          </p:nvPr>
        </p:nvSpPr>
        <p:spPr/>
        <p:txBody>
          <a:bodyPr/>
          <a:lstStyle/>
          <a:p>
            <a:fld id="{2B5BF9E2-160F-4E29-8B00-252A7D33FC1C}" type="datetimeFigureOut">
              <a:rPr lang="en-US" smtClean="0"/>
              <a:t>12/22/2017</a:t>
            </a:fld>
            <a:endParaRPr lang="en-US"/>
          </a:p>
        </p:txBody>
      </p:sp>
      <p:sp>
        <p:nvSpPr>
          <p:cNvPr id="6" name="Footer Placeholder 5">
            <a:extLst>
              <a:ext uri="{FF2B5EF4-FFF2-40B4-BE49-F238E27FC236}">
                <a16:creationId xmlns:a16="http://schemas.microsoft.com/office/drawing/2014/main" id="{57D270AC-4BE0-4FCA-8ADE-DCF0929750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175338-F476-4FC7-8F03-5DDEF1962616}"/>
              </a:ext>
            </a:extLst>
          </p:cNvPr>
          <p:cNvSpPr>
            <a:spLocks noGrp="1"/>
          </p:cNvSpPr>
          <p:nvPr>
            <p:ph type="sldNum" sz="quarter" idx="12"/>
          </p:nvPr>
        </p:nvSpPr>
        <p:spPr/>
        <p:txBody>
          <a:bodyPr/>
          <a:lstStyle/>
          <a:p>
            <a:fld id="{69BB6D91-6052-45CF-B975-143B91F3D212}" type="slidenum">
              <a:rPr lang="en-US" smtClean="0"/>
              <a:t>‹#›</a:t>
            </a:fld>
            <a:endParaRPr lang="en-US"/>
          </a:p>
        </p:txBody>
      </p:sp>
    </p:spTree>
    <p:extLst>
      <p:ext uri="{BB962C8B-B14F-4D97-AF65-F5344CB8AC3E}">
        <p14:creationId xmlns:p14="http://schemas.microsoft.com/office/powerpoint/2010/main" val="2579183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29A1E-C6BE-41DD-8C25-491C8FC36D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826750B-4700-46B9-BDB8-F4A6B1779A8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767689-4FF3-42A2-AEB5-91835C5FED18}"/>
              </a:ext>
            </a:extLst>
          </p:cNvPr>
          <p:cNvSpPr>
            <a:spLocks noGrp="1"/>
          </p:cNvSpPr>
          <p:nvPr>
            <p:ph type="dt" sz="half" idx="10"/>
          </p:nvPr>
        </p:nvSpPr>
        <p:spPr/>
        <p:txBody>
          <a:bodyPr/>
          <a:lstStyle/>
          <a:p>
            <a:fld id="{2B5BF9E2-160F-4E29-8B00-252A7D33FC1C}" type="datetimeFigureOut">
              <a:rPr lang="en-US" smtClean="0"/>
              <a:t>12/22/2017</a:t>
            </a:fld>
            <a:endParaRPr lang="en-US"/>
          </a:p>
        </p:txBody>
      </p:sp>
      <p:sp>
        <p:nvSpPr>
          <p:cNvPr id="5" name="Footer Placeholder 4">
            <a:extLst>
              <a:ext uri="{FF2B5EF4-FFF2-40B4-BE49-F238E27FC236}">
                <a16:creationId xmlns:a16="http://schemas.microsoft.com/office/drawing/2014/main" id="{84065E4E-03EA-418F-A1D9-8924593808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47BCDE-8060-4793-A30C-437D23EE3270}"/>
              </a:ext>
            </a:extLst>
          </p:cNvPr>
          <p:cNvSpPr>
            <a:spLocks noGrp="1"/>
          </p:cNvSpPr>
          <p:nvPr>
            <p:ph type="sldNum" sz="quarter" idx="12"/>
          </p:nvPr>
        </p:nvSpPr>
        <p:spPr/>
        <p:txBody>
          <a:bodyPr/>
          <a:lstStyle/>
          <a:p>
            <a:fld id="{69BB6D91-6052-45CF-B975-143B91F3D212}" type="slidenum">
              <a:rPr lang="en-US" smtClean="0"/>
              <a:t>‹#›</a:t>
            </a:fld>
            <a:endParaRPr lang="en-US"/>
          </a:p>
        </p:txBody>
      </p:sp>
    </p:spTree>
    <p:extLst>
      <p:ext uri="{BB962C8B-B14F-4D97-AF65-F5344CB8AC3E}">
        <p14:creationId xmlns:p14="http://schemas.microsoft.com/office/powerpoint/2010/main" val="1305167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C51F1C-E6B1-4D9A-9919-FAFB4B76AD4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06EEB43-5E6A-4EC8-9923-7FDCBC78F1B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CFE1B6-9E39-4232-964D-17E6CD8BB036}"/>
              </a:ext>
            </a:extLst>
          </p:cNvPr>
          <p:cNvSpPr>
            <a:spLocks noGrp="1"/>
          </p:cNvSpPr>
          <p:nvPr>
            <p:ph type="dt" sz="half" idx="10"/>
          </p:nvPr>
        </p:nvSpPr>
        <p:spPr/>
        <p:txBody>
          <a:bodyPr/>
          <a:lstStyle/>
          <a:p>
            <a:fld id="{2B5BF9E2-160F-4E29-8B00-252A7D33FC1C}" type="datetimeFigureOut">
              <a:rPr lang="en-US" smtClean="0"/>
              <a:t>12/22/2017</a:t>
            </a:fld>
            <a:endParaRPr lang="en-US"/>
          </a:p>
        </p:txBody>
      </p:sp>
      <p:sp>
        <p:nvSpPr>
          <p:cNvPr id="5" name="Footer Placeholder 4">
            <a:extLst>
              <a:ext uri="{FF2B5EF4-FFF2-40B4-BE49-F238E27FC236}">
                <a16:creationId xmlns:a16="http://schemas.microsoft.com/office/drawing/2014/main" id="{9C92CC4A-2B78-4C45-96CA-D2AB81886E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61EA09-11B7-4C38-BC9F-1195755063E2}"/>
              </a:ext>
            </a:extLst>
          </p:cNvPr>
          <p:cNvSpPr>
            <a:spLocks noGrp="1"/>
          </p:cNvSpPr>
          <p:nvPr>
            <p:ph type="sldNum" sz="quarter" idx="12"/>
          </p:nvPr>
        </p:nvSpPr>
        <p:spPr/>
        <p:txBody>
          <a:bodyPr/>
          <a:lstStyle/>
          <a:p>
            <a:fld id="{69BB6D91-6052-45CF-B975-143B91F3D212}" type="slidenum">
              <a:rPr lang="en-US" smtClean="0"/>
              <a:t>‹#›</a:t>
            </a:fld>
            <a:endParaRPr lang="en-US"/>
          </a:p>
        </p:txBody>
      </p:sp>
    </p:spTree>
    <p:extLst>
      <p:ext uri="{BB962C8B-B14F-4D97-AF65-F5344CB8AC3E}">
        <p14:creationId xmlns:p14="http://schemas.microsoft.com/office/powerpoint/2010/main" val="3484492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14F5C4-D922-44BD-BA71-5D618C08D9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1832FA-F2BF-49A9-B5A6-A4DD7B0266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EBD1B1-2238-413B-9620-5D5F344432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5BF9E2-160F-4E29-8B00-252A7D33FC1C}" type="datetimeFigureOut">
              <a:rPr lang="en-US" smtClean="0"/>
              <a:t>12/22/2017</a:t>
            </a:fld>
            <a:endParaRPr lang="en-US"/>
          </a:p>
        </p:txBody>
      </p:sp>
      <p:sp>
        <p:nvSpPr>
          <p:cNvPr id="5" name="Footer Placeholder 4">
            <a:extLst>
              <a:ext uri="{FF2B5EF4-FFF2-40B4-BE49-F238E27FC236}">
                <a16:creationId xmlns:a16="http://schemas.microsoft.com/office/drawing/2014/main" id="{44DAAA86-C3D2-4109-BCF4-AD7839CE1E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16F8CCC-F724-4EFB-8701-EA81DB1DE5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BB6D91-6052-45CF-B975-143B91F3D212}" type="slidenum">
              <a:rPr lang="en-US" smtClean="0"/>
              <a:t>‹#›</a:t>
            </a:fld>
            <a:endParaRPr lang="en-US"/>
          </a:p>
        </p:txBody>
      </p:sp>
    </p:spTree>
    <p:extLst>
      <p:ext uri="{BB962C8B-B14F-4D97-AF65-F5344CB8AC3E}">
        <p14:creationId xmlns:p14="http://schemas.microsoft.com/office/powerpoint/2010/main" val="3069574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freedesktop.org/wiki/Software/systemd/PredictableNetworkInterfaceNames/" TargetMode="External"/><Relationship Id="rId2" Type="http://schemas.openxmlformats.org/officeDocument/2006/relationships/hyperlink" Target="https://en.wikipedia.org/wiki/Filesystem_Hierarchy_Standard" TargetMode="External"/><Relationship Id="rId1" Type="http://schemas.openxmlformats.org/officeDocument/2006/relationships/slideLayout" Target="../slideLayouts/slideLayout2.xml"/><Relationship Id="rId4" Type="http://schemas.openxmlformats.org/officeDocument/2006/relationships/hyperlink" Target="http://www.smartpctricks.com/wp-content/uploads/2014/04/DHCPPackets-Establishment.p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FECEA-557D-4FEA-8803-A62C734BA3CC}"/>
              </a:ext>
            </a:extLst>
          </p:cNvPr>
          <p:cNvSpPr>
            <a:spLocks noGrp="1"/>
          </p:cNvSpPr>
          <p:nvPr>
            <p:ph type="ctrTitle"/>
          </p:nvPr>
        </p:nvSpPr>
        <p:spPr>
          <a:xfrm>
            <a:off x="1524000" y="1122363"/>
            <a:ext cx="9144000" cy="2387600"/>
          </a:xfrm>
        </p:spPr>
        <p:txBody>
          <a:bodyPr/>
          <a:lstStyle/>
          <a:p>
            <a:r>
              <a:rPr lang="en-US" dirty="0">
                <a:solidFill>
                  <a:schemeClr val="tx1">
                    <a:lumMod val="50000"/>
                    <a:lumOff val="50000"/>
                  </a:schemeClr>
                </a:solidFill>
              </a:rPr>
              <a:t>cumulus</a:t>
            </a:r>
          </a:p>
        </p:txBody>
      </p:sp>
      <p:sp>
        <p:nvSpPr>
          <p:cNvPr id="3" name="Subtitle 2">
            <a:extLst>
              <a:ext uri="{FF2B5EF4-FFF2-40B4-BE49-F238E27FC236}">
                <a16:creationId xmlns:a16="http://schemas.microsoft.com/office/drawing/2014/main" id="{FE29DB27-8BBA-4B06-AC13-50F2724AA5F8}"/>
              </a:ext>
            </a:extLst>
          </p:cNvPr>
          <p:cNvSpPr>
            <a:spLocks noGrp="1"/>
          </p:cNvSpPr>
          <p:nvPr>
            <p:ph type="subTitle" idx="1"/>
          </p:nvPr>
        </p:nvSpPr>
        <p:spPr/>
        <p:txBody>
          <a:bodyPr/>
          <a:lstStyle/>
          <a:p>
            <a:r>
              <a:rPr lang="en-US" dirty="0" err="1">
                <a:solidFill>
                  <a:schemeClr val="tx1">
                    <a:lumMod val="50000"/>
                    <a:lumOff val="50000"/>
                  </a:schemeClr>
                </a:solidFill>
              </a:rPr>
              <a:t>CumulusLinux</a:t>
            </a:r>
            <a:r>
              <a:rPr lang="en-US" dirty="0">
                <a:solidFill>
                  <a:schemeClr val="tx1">
                    <a:lumMod val="50000"/>
                    <a:lumOff val="50000"/>
                  </a:schemeClr>
                </a:solidFill>
              </a:rPr>
              <a:t>!</a:t>
            </a:r>
          </a:p>
        </p:txBody>
      </p:sp>
      <p:sp>
        <p:nvSpPr>
          <p:cNvPr id="4" name="Subtitle 2">
            <a:extLst>
              <a:ext uri="{FF2B5EF4-FFF2-40B4-BE49-F238E27FC236}">
                <a16:creationId xmlns:a16="http://schemas.microsoft.com/office/drawing/2014/main" id="{03F20013-2774-4891-9CBE-94238B68548C}"/>
              </a:ext>
            </a:extLst>
          </p:cNvPr>
          <p:cNvSpPr txBox="1">
            <a:spLocks/>
          </p:cNvSpPr>
          <p:nvPr/>
        </p:nvSpPr>
        <p:spPr>
          <a:xfrm>
            <a:off x="3027535" y="5214749"/>
            <a:ext cx="9144000" cy="1655762"/>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endParaRPr lang="en-US" dirty="0">
              <a:solidFill>
                <a:schemeClr val="tx1">
                  <a:lumMod val="50000"/>
                  <a:lumOff val="50000"/>
                </a:schemeClr>
              </a:solidFill>
            </a:endParaRPr>
          </a:p>
          <a:p>
            <a:pPr algn="r"/>
            <a:endParaRPr lang="en-US" dirty="0">
              <a:solidFill>
                <a:schemeClr val="tx1">
                  <a:lumMod val="50000"/>
                  <a:lumOff val="50000"/>
                </a:schemeClr>
              </a:solidFill>
            </a:endParaRPr>
          </a:p>
          <a:p>
            <a:pPr algn="r"/>
            <a:endParaRPr lang="en-US" dirty="0">
              <a:solidFill>
                <a:schemeClr val="tx1">
                  <a:lumMod val="50000"/>
                  <a:lumOff val="50000"/>
                </a:schemeClr>
              </a:solidFill>
            </a:endParaRPr>
          </a:p>
          <a:p>
            <a:pPr algn="r"/>
            <a:r>
              <a:rPr lang="en-US" dirty="0">
                <a:solidFill>
                  <a:schemeClr val="tx1">
                    <a:lumMod val="50000"/>
                    <a:lumOff val="50000"/>
                  </a:schemeClr>
                </a:solidFill>
              </a:rPr>
              <a:t>Draft: 22-Dec-2017</a:t>
            </a:r>
          </a:p>
        </p:txBody>
      </p:sp>
      <p:sp>
        <p:nvSpPr>
          <p:cNvPr id="5" name="Rectangle 4">
            <a:extLst>
              <a:ext uri="{FF2B5EF4-FFF2-40B4-BE49-F238E27FC236}">
                <a16:creationId xmlns:a16="http://schemas.microsoft.com/office/drawing/2014/main" id="{865CA779-403F-4EC1-82FE-C6C15372704B}"/>
              </a:ext>
            </a:extLst>
          </p:cNvPr>
          <p:cNvSpPr/>
          <p:nvPr/>
        </p:nvSpPr>
        <p:spPr>
          <a:xfrm>
            <a:off x="3048000" y="4593443"/>
            <a:ext cx="6096000" cy="923330"/>
          </a:xfrm>
          <a:prstGeom prst="rect">
            <a:avLst/>
          </a:prstGeom>
        </p:spPr>
        <p:txBody>
          <a:bodyPr>
            <a:spAutoFit/>
          </a:bodyPr>
          <a:lstStyle/>
          <a:p>
            <a:pPr algn="ctr"/>
            <a:r>
              <a:rPr lang="en-US" dirty="0">
                <a:solidFill>
                  <a:schemeClr val="tx1">
                    <a:lumMod val="50000"/>
                    <a:lumOff val="50000"/>
                  </a:schemeClr>
                </a:solidFill>
              </a:rPr>
              <a:t>Open networking overview and command reference to ports, bridging, and static routing on hosts (ex: ubuntu) and network devices (cumulus)</a:t>
            </a:r>
          </a:p>
        </p:txBody>
      </p:sp>
    </p:spTree>
    <p:extLst>
      <p:ext uri="{BB962C8B-B14F-4D97-AF65-F5344CB8AC3E}">
        <p14:creationId xmlns:p14="http://schemas.microsoft.com/office/powerpoint/2010/main" val="3844603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A246618-EBBB-4348-B563-61A346F090C6}"/>
              </a:ext>
            </a:extLst>
          </p:cNvPr>
          <p:cNvSpPr/>
          <p:nvPr/>
        </p:nvSpPr>
        <p:spPr>
          <a:xfrm>
            <a:off x="-3" y="-9504"/>
            <a:ext cx="5201362" cy="7090595"/>
          </a:xfrm>
          <a:prstGeom prst="rect">
            <a:avLst/>
          </a:prstGeom>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a:spAutoFit/>
          </a:bodyPr>
          <a:lstStyle/>
          <a:p>
            <a:pPr>
              <a:lnSpc>
                <a:spcPct val="107000"/>
              </a:lnSpc>
              <a:spcAft>
                <a:spcPts val="800"/>
              </a:spcAft>
            </a:pPr>
            <a:r>
              <a:rPr lang="en-US" b="1" i="1" dirty="0">
                <a:solidFill>
                  <a:srgbClr val="00B0F0"/>
                </a:solidFill>
              </a:rPr>
              <a:t>Open Networking – Poised to take off in data centers</a:t>
            </a:r>
          </a:p>
          <a:p>
            <a:pPr>
              <a:lnSpc>
                <a:spcPct val="107000"/>
              </a:lnSpc>
              <a:spcAft>
                <a:spcPts val="800"/>
              </a:spcAft>
            </a:pPr>
            <a:r>
              <a:rPr lang="en-US" sz="1200" i="1" dirty="0">
                <a:solidFill>
                  <a:schemeClr val="bg1">
                    <a:lumMod val="65000"/>
                  </a:schemeClr>
                </a:solidFill>
              </a:rPr>
              <a:t>Model built on merchant silicon that may provide fewer features than proprietary chips but enable a lower-cost and more flexible switching alternative</a:t>
            </a:r>
          </a:p>
          <a:p>
            <a:pPr>
              <a:lnSpc>
                <a:spcPct val="107000"/>
              </a:lnSpc>
              <a:spcAft>
                <a:spcPts val="800"/>
              </a:spcAft>
            </a:pPr>
            <a:endParaRPr lang="en-US" sz="2000" b="1" i="1" dirty="0">
              <a:solidFill>
                <a:srgbClr val="00B0F0"/>
              </a:solidFill>
            </a:endParaRPr>
          </a:p>
          <a:p>
            <a:pPr>
              <a:lnSpc>
                <a:spcPct val="107000"/>
              </a:lnSpc>
              <a:spcAft>
                <a:spcPts val="800"/>
              </a:spcAft>
            </a:pPr>
            <a:endParaRPr lang="en-US" sz="2000" b="1" i="1" dirty="0">
              <a:solidFill>
                <a:srgbClr val="00B0F0"/>
              </a:solidFill>
            </a:endParaRPr>
          </a:p>
          <a:p>
            <a:pPr>
              <a:lnSpc>
                <a:spcPct val="107000"/>
              </a:lnSpc>
              <a:spcAft>
                <a:spcPts val="800"/>
              </a:spcAft>
            </a:pPr>
            <a:endParaRPr lang="en-US" sz="2000" b="1" i="1" dirty="0">
              <a:solidFill>
                <a:srgbClr val="00B0F0"/>
              </a:solidFill>
            </a:endParaRPr>
          </a:p>
          <a:p>
            <a:pPr>
              <a:lnSpc>
                <a:spcPct val="107000"/>
              </a:lnSpc>
              <a:spcAft>
                <a:spcPts val="800"/>
              </a:spcAft>
            </a:pPr>
            <a:endParaRPr lang="en-US" sz="2000" b="1" i="1" dirty="0">
              <a:solidFill>
                <a:srgbClr val="00B0F0"/>
              </a:solidFill>
            </a:endParaRPr>
          </a:p>
          <a:p>
            <a:pPr>
              <a:lnSpc>
                <a:spcPct val="107000"/>
              </a:lnSpc>
              <a:spcAft>
                <a:spcPts val="800"/>
              </a:spcAft>
            </a:pPr>
            <a:endParaRPr lang="en-US" sz="2000" b="1" i="1" dirty="0">
              <a:solidFill>
                <a:srgbClr val="00B0F0"/>
              </a:solidFill>
            </a:endParaRPr>
          </a:p>
          <a:p>
            <a:pPr>
              <a:lnSpc>
                <a:spcPct val="107000"/>
              </a:lnSpc>
              <a:spcAft>
                <a:spcPts val="800"/>
              </a:spcAft>
            </a:pPr>
            <a:endParaRPr lang="en-US" sz="2000" b="1" i="1" dirty="0">
              <a:solidFill>
                <a:srgbClr val="00B0F0"/>
              </a:solidFill>
            </a:endParaRPr>
          </a:p>
          <a:p>
            <a:pPr>
              <a:lnSpc>
                <a:spcPct val="107000"/>
              </a:lnSpc>
              <a:spcAft>
                <a:spcPts val="800"/>
              </a:spcAft>
            </a:pPr>
            <a:endParaRPr lang="en-US" sz="2000" b="1" i="1" dirty="0">
              <a:solidFill>
                <a:srgbClr val="00B0F0"/>
              </a:solidFill>
            </a:endParaRPr>
          </a:p>
          <a:p>
            <a:pPr>
              <a:lnSpc>
                <a:spcPct val="107000"/>
              </a:lnSpc>
              <a:spcAft>
                <a:spcPts val="800"/>
              </a:spcAft>
            </a:pPr>
            <a:endParaRPr lang="en-US" b="1" i="1" dirty="0">
              <a:solidFill>
                <a:srgbClr val="00B0F0"/>
              </a:solidFill>
              <a:ea typeface="Verdana" panose="020B0604030504040204" pitchFamily="34" charset="0"/>
              <a:cs typeface="Verdana" panose="020B0604030504040204" pitchFamily="34" charset="0"/>
            </a:endParaRPr>
          </a:p>
          <a:p>
            <a:pPr>
              <a:lnSpc>
                <a:spcPct val="107000"/>
              </a:lnSpc>
              <a:spcAft>
                <a:spcPts val="800"/>
              </a:spcAft>
            </a:pPr>
            <a:r>
              <a:rPr lang="en-US" sz="1600" b="1" i="1" dirty="0">
                <a:solidFill>
                  <a:srgbClr val="00B0F0"/>
                </a:solidFill>
                <a:ea typeface="Verdana" panose="020B0604030504040204" pitchFamily="34" charset="0"/>
                <a:cs typeface="Verdana" panose="020B0604030504040204" pitchFamily="34" charset="0"/>
              </a:rPr>
              <a:t>ODMs are the new vendors</a:t>
            </a:r>
          </a:p>
          <a:p>
            <a:pPr>
              <a:lnSpc>
                <a:spcPct val="107000"/>
              </a:lnSpc>
              <a:spcAft>
                <a:spcPts val="800"/>
              </a:spcAft>
            </a:pPr>
            <a:r>
              <a:rPr lang="en-US" sz="1200" dirty="0">
                <a:ea typeface="Verdana" panose="020B0604030504040204" pitchFamily="34" charset="0"/>
                <a:cs typeface="Verdana" panose="020B0604030504040204" pitchFamily="34" charset="0"/>
              </a:rPr>
              <a:t>Traditional network vendors like Cisco, Brocade etc. have outsourced much of their hardware like box and ASICs to ODMs like Quanta, </a:t>
            </a:r>
            <a:r>
              <a:rPr lang="en-US" sz="1200" dirty="0" err="1">
                <a:ea typeface="Verdana" panose="020B0604030504040204" pitchFamily="34" charset="0"/>
                <a:cs typeface="Verdana" panose="020B0604030504040204" pitchFamily="34" charset="0"/>
              </a:rPr>
              <a:t>Accton</a:t>
            </a:r>
            <a:r>
              <a:rPr lang="en-US" sz="1200" dirty="0">
                <a:ea typeface="Verdana" panose="020B0604030504040204" pitchFamily="34" charset="0"/>
                <a:cs typeface="Verdana" panose="020B0604030504040204" pitchFamily="34" charset="0"/>
              </a:rPr>
              <a:t>, Delta </a:t>
            </a:r>
            <a:r>
              <a:rPr lang="en-US" sz="1200" dirty="0" err="1">
                <a:ea typeface="Verdana" panose="020B0604030504040204" pitchFamily="34" charset="0"/>
                <a:cs typeface="Verdana" panose="020B0604030504040204" pitchFamily="34" charset="0"/>
              </a:rPr>
              <a:t>Neworks</a:t>
            </a:r>
            <a:r>
              <a:rPr lang="en-US" sz="1200" dirty="0">
                <a:ea typeface="Verdana" panose="020B0604030504040204" pitchFamily="34" charset="0"/>
                <a:cs typeface="Verdana" panose="020B0604030504040204" pitchFamily="34" charset="0"/>
              </a:rPr>
              <a:t> which are now selling white boxes directly with new brand names such as </a:t>
            </a:r>
            <a:r>
              <a:rPr lang="en-US" sz="1200" dirty="0" err="1">
                <a:ea typeface="Verdana" panose="020B0604030504040204" pitchFamily="34" charset="0"/>
                <a:cs typeface="Verdana" panose="020B0604030504040204" pitchFamily="34" charset="0"/>
              </a:rPr>
              <a:t>iwnetworks</a:t>
            </a:r>
            <a:r>
              <a:rPr lang="en-US" sz="1200" dirty="0">
                <a:ea typeface="Verdana" panose="020B0604030504040204" pitchFamily="34" charset="0"/>
                <a:cs typeface="Verdana" panose="020B0604030504040204" pitchFamily="34" charset="0"/>
              </a:rPr>
              <a:t>, edge-core networks, </a:t>
            </a:r>
            <a:r>
              <a:rPr lang="en-US" sz="1200" dirty="0" err="1">
                <a:ea typeface="Verdana" panose="020B0604030504040204" pitchFamily="34" charset="0"/>
                <a:cs typeface="Verdana" panose="020B0604030504040204" pitchFamily="34" charset="0"/>
              </a:rPr>
              <a:t>agema</a:t>
            </a:r>
            <a:r>
              <a:rPr lang="en-US" sz="1200" dirty="0">
                <a:ea typeface="Verdana" panose="020B0604030504040204" pitchFamily="34" charset="0"/>
                <a:cs typeface="Verdana" panose="020B0604030504040204" pitchFamily="34" charset="0"/>
              </a:rPr>
              <a:t> respectively</a:t>
            </a:r>
          </a:p>
          <a:p>
            <a:pPr>
              <a:lnSpc>
                <a:spcPct val="107000"/>
              </a:lnSpc>
              <a:spcAft>
                <a:spcPts val="800"/>
              </a:spcAft>
            </a:pPr>
            <a:r>
              <a:rPr lang="en-US" sz="2000" b="1" i="1" dirty="0">
                <a:solidFill>
                  <a:srgbClr val="00B0F0"/>
                </a:solidFill>
                <a:ea typeface="Verdana" panose="020B0604030504040204" pitchFamily="34" charset="0"/>
                <a:cs typeface="Verdana" panose="020B0604030504040204" pitchFamily="34" charset="0"/>
              </a:rPr>
              <a:t>Networking vendors joining the arena</a:t>
            </a:r>
          </a:p>
          <a:p>
            <a:pPr>
              <a:lnSpc>
                <a:spcPct val="107000"/>
              </a:lnSpc>
              <a:spcAft>
                <a:spcPts val="800"/>
              </a:spcAft>
            </a:pPr>
            <a:r>
              <a:rPr lang="en-US" sz="1200" dirty="0">
                <a:ea typeface="Verdana" panose="020B0604030504040204" pitchFamily="34" charset="0"/>
                <a:cs typeface="Verdana" panose="020B0604030504040204" pitchFamily="34" charset="0"/>
              </a:rPr>
              <a:t>Vendors like Juniper Networks would make their software available on a less expensive bare metal switch with open-source hardware. The juniper </a:t>
            </a:r>
            <a:r>
              <a:rPr lang="en-US" sz="1200" b="1" dirty="0">
                <a:solidFill>
                  <a:srgbClr val="92D050"/>
                </a:solidFill>
                <a:ea typeface="Verdana" panose="020B0604030504040204" pitchFamily="34" charset="0"/>
                <a:cs typeface="Verdana" panose="020B0604030504040204" pitchFamily="34" charset="0"/>
              </a:rPr>
              <a:t>OCX1100</a:t>
            </a:r>
            <a:r>
              <a:rPr lang="en-US" sz="1200" dirty="0">
                <a:ea typeface="Verdana" panose="020B0604030504040204" pitchFamily="34" charset="0"/>
                <a:cs typeface="Verdana" panose="020B0604030504040204" pitchFamily="34" charset="0"/>
              </a:rPr>
              <a:t> can run software from any other vendor. Similar approaches can give advantage to the traditional vendors due to their tried-and-true networking software</a:t>
            </a:r>
            <a:endParaRPr lang="en-US" i="1" dirty="0"/>
          </a:p>
        </p:txBody>
      </p:sp>
      <p:sp>
        <p:nvSpPr>
          <p:cNvPr id="5" name="Rectangle 4">
            <a:extLst>
              <a:ext uri="{FF2B5EF4-FFF2-40B4-BE49-F238E27FC236}">
                <a16:creationId xmlns:a16="http://schemas.microsoft.com/office/drawing/2014/main" id="{5CA36348-3A75-4C59-8DBA-374E84906679}"/>
              </a:ext>
            </a:extLst>
          </p:cNvPr>
          <p:cNvSpPr/>
          <p:nvPr/>
        </p:nvSpPr>
        <p:spPr>
          <a:xfrm>
            <a:off x="5840647" y="3938912"/>
            <a:ext cx="6317485" cy="375552"/>
          </a:xfrm>
          <a:prstGeom prst="rect">
            <a:avLst/>
          </a:prstGeom>
        </p:spPr>
        <p:txBody>
          <a:bodyPr wrap="square">
            <a:spAutoFit/>
          </a:bodyPr>
          <a:lstStyle/>
          <a:p>
            <a:pPr>
              <a:lnSpc>
                <a:spcPct val="107000"/>
              </a:lnSpc>
              <a:spcAft>
                <a:spcPts val="800"/>
              </a:spcAft>
            </a:pPr>
            <a:endParaRPr lang="en-US" i="1" dirty="0">
              <a:solidFill>
                <a:srgbClr val="00B0F0"/>
              </a:solidFill>
              <a:ea typeface="Verdana" panose="020B0604030504040204" pitchFamily="34" charset="0"/>
              <a:cs typeface="Verdana" panose="020B0604030504040204" pitchFamily="34" charset="0"/>
            </a:endParaRPr>
          </a:p>
        </p:txBody>
      </p:sp>
      <p:pic>
        <p:nvPicPr>
          <p:cNvPr id="6" name="Picture 5">
            <a:extLst>
              <a:ext uri="{FF2B5EF4-FFF2-40B4-BE49-F238E27FC236}">
                <a16:creationId xmlns:a16="http://schemas.microsoft.com/office/drawing/2014/main" id="{818DD9F0-7FB9-440E-8702-89A061FA958E}"/>
              </a:ext>
            </a:extLst>
          </p:cNvPr>
          <p:cNvPicPr/>
          <p:nvPr/>
        </p:nvPicPr>
        <p:blipFill>
          <a:blip r:embed="rId2"/>
          <a:stretch>
            <a:fillRect/>
          </a:stretch>
        </p:blipFill>
        <p:spPr>
          <a:xfrm>
            <a:off x="67734" y="947787"/>
            <a:ext cx="5105400" cy="3200400"/>
          </a:xfrm>
          <a:prstGeom prst="rect">
            <a:avLst/>
          </a:prstGeom>
        </p:spPr>
      </p:pic>
      <p:pic>
        <p:nvPicPr>
          <p:cNvPr id="7" name="Picture 6">
            <a:extLst>
              <a:ext uri="{FF2B5EF4-FFF2-40B4-BE49-F238E27FC236}">
                <a16:creationId xmlns:a16="http://schemas.microsoft.com/office/drawing/2014/main" id="{A0D7561B-BC04-4236-AE48-0FD6B04CD10C}"/>
              </a:ext>
            </a:extLst>
          </p:cNvPr>
          <p:cNvPicPr/>
          <p:nvPr/>
        </p:nvPicPr>
        <p:blipFill>
          <a:blip r:embed="rId3"/>
          <a:stretch>
            <a:fillRect/>
          </a:stretch>
        </p:blipFill>
        <p:spPr>
          <a:xfrm>
            <a:off x="9962443" y="332099"/>
            <a:ext cx="982132" cy="465582"/>
          </a:xfrm>
          <a:prstGeom prst="rect">
            <a:avLst/>
          </a:prstGeom>
        </p:spPr>
      </p:pic>
      <p:sp>
        <p:nvSpPr>
          <p:cNvPr id="8" name="Rectangle 7">
            <a:extLst>
              <a:ext uri="{FF2B5EF4-FFF2-40B4-BE49-F238E27FC236}">
                <a16:creationId xmlns:a16="http://schemas.microsoft.com/office/drawing/2014/main" id="{FF04E8EF-7804-41E5-86C4-4A249A6B84D1}"/>
              </a:ext>
            </a:extLst>
          </p:cNvPr>
          <p:cNvSpPr/>
          <p:nvPr/>
        </p:nvSpPr>
        <p:spPr>
          <a:xfrm>
            <a:off x="5260623" y="1257982"/>
            <a:ext cx="6897509" cy="5555367"/>
          </a:xfrm>
          <a:prstGeom prst="rect">
            <a:avLst/>
          </a:prstGeom>
        </p:spPr>
        <p:txBody>
          <a:bodyPr wrap="square">
            <a:spAutoFit/>
          </a:bodyPr>
          <a:lstStyle/>
          <a:p>
            <a:pPr>
              <a:lnSpc>
                <a:spcPct val="107000"/>
              </a:lnSpc>
              <a:spcAft>
                <a:spcPts val="800"/>
              </a:spcAft>
            </a:pPr>
            <a:r>
              <a:rPr lang="en-US" b="1" i="1" dirty="0">
                <a:solidFill>
                  <a:srgbClr val="00B0F0"/>
                </a:solidFill>
                <a:ea typeface="Verdana" panose="020B0604030504040204" pitchFamily="34" charset="0"/>
                <a:cs typeface="Verdana" panose="020B0604030504040204" pitchFamily="34" charset="0"/>
              </a:rPr>
              <a:t>Front Runners</a:t>
            </a:r>
          </a:p>
          <a:p>
            <a:pPr>
              <a:lnSpc>
                <a:spcPct val="107000"/>
              </a:lnSpc>
              <a:spcAft>
                <a:spcPts val="800"/>
              </a:spcAft>
            </a:pPr>
            <a:r>
              <a:rPr lang="en-US" sz="1200" dirty="0">
                <a:ea typeface="Verdana" panose="020B0604030504040204" pitchFamily="34" charset="0"/>
                <a:cs typeface="Verdana" panose="020B0604030504040204" pitchFamily="34" charset="0"/>
              </a:rPr>
              <a:t>Big Web Players like Facebook and Google have been building data-center networks out of generic hardware and homegrown software for years, which constitute </a:t>
            </a:r>
            <a:r>
              <a:rPr lang="en-US" sz="1200" b="1" dirty="0">
                <a:solidFill>
                  <a:srgbClr val="92D050"/>
                </a:solidFill>
                <a:ea typeface="Verdana" panose="020B0604030504040204" pitchFamily="34" charset="0"/>
                <a:cs typeface="Verdana" panose="020B0604030504040204" pitchFamily="34" charset="0"/>
              </a:rPr>
              <a:t>11 percent </a:t>
            </a:r>
            <a:r>
              <a:rPr lang="en-US" sz="1200" dirty="0">
                <a:ea typeface="Verdana" panose="020B0604030504040204" pitchFamily="34" charset="0"/>
                <a:cs typeface="Verdana" panose="020B0604030504040204" pitchFamily="34" charset="0"/>
              </a:rPr>
              <a:t>of all data-center switch ports</a:t>
            </a:r>
          </a:p>
          <a:p>
            <a:pPr>
              <a:lnSpc>
                <a:spcPct val="107000"/>
              </a:lnSpc>
              <a:spcAft>
                <a:spcPts val="800"/>
              </a:spcAft>
            </a:pPr>
            <a:r>
              <a:rPr lang="en-US" sz="1200" dirty="0">
                <a:ea typeface="Verdana" panose="020B0604030504040204" pitchFamily="34" charset="0"/>
                <a:cs typeface="Verdana" panose="020B0604030504040204" pitchFamily="34" charset="0"/>
              </a:rPr>
              <a:t>Cumulus Networks created the first Linux operating system for network hardware, they are also partnering with companies like Dell to offer its Linux network OS on Dell's networking hardware</a:t>
            </a:r>
          </a:p>
          <a:p>
            <a:pPr>
              <a:lnSpc>
                <a:spcPct val="107000"/>
              </a:lnSpc>
              <a:spcAft>
                <a:spcPts val="800"/>
              </a:spcAft>
            </a:pPr>
            <a:r>
              <a:rPr lang="en-US" sz="1400" b="1" i="1" dirty="0">
                <a:solidFill>
                  <a:srgbClr val="00B0F0"/>
                </a:solidFill>
                <a:ea typeface="Verdana" panose="020B0604030504040204" pitchFamily="34" charset="0"/>
                <a:cs typeface="Verdana" panose="020B0604030504040204" pitchFamily="34" charset="0"/>
              </a:rPr>
              <a:t>Growing Eco System</a:t>
            </a:r>
          </a:p>
          <a:p>
            <a:pPr>
              <a:lnSpc>
                <a:spcPct val="107000"/>
              </a:lnSpc>
              <a:spcAft>
                <a:spcPts val="800"/>
              </a:spcAft>
            </a:pPr>
            <a:r>
              <a:rPr lang="en-US" sz="1200" dirty="0">
                <a:ea typeface="Verdana" panose="020B0604030504040204" pitchFamily="34" charset="0"/>
                <a:cs typeface="Verdana" panose="020B0604030504040204" pitchFamily="34" charset="0"/>
              </a:rPr>
              <a:t>According to Cliff </a:t>
            </a:r>
            <a:r>
              <a:rPr lang="en-US" sz="1200" dirty="0" err="1">
                <a:ea typeface="Verdana" panose="020B0604030504040204" pitchFamily="34" charset="0"/>
                <a:cs typeface="Verdana" panose="020B0604030504040204" pitchFamily="34" charset="0"/>
              </a:rPr>
              <a:t>Grossner</a:t>
            </a:r>
            <a:r>
              <a:rPr lang="en-US" sz="1200" dirty="0">
                <a:ea typeface="Verdana" panose="020B0604030504040204" pitchFamily="34" charset="0"/>
                <a:cs typeface="Verdana" panose="020B0604030504040204" pitchFamily="34" charset="0"/>
              </a:rPr>
              <a:t>, an analyst at IHS's </a:t>
            </a:r>
            <a:r>
              <a:rPr lang="en-US" sz="1200" dirty="0" err="1">
                <a:ea typeface="Verdana" panose="020B0604030504040204" pitchFamily="34" charset="0"/>
                <a:cs typeface="Verdana" panose="020B0604030504040204" pitchFamily="34" charset="0"/>
              </a:rPr>
              <a:t>Infonetics</a:t>
            </a:r>
            <a:r>
              <a:rPr lang="en-US" sz="1200" dirty="0">
                <a:ea typeface="Verdana" panose="020B0604030504040204" pitchFamily="34" charset="0"/>
                <a:cs typeface="Verdana" panose="020B0604030504040204" pitchFamily="34" charset="0"/>
              </a:rPr>
              <a:t> Research. By 2019, just over </a:t>
            </a:r>
            <a:r>
              <a:rPr lang="en-US" sz="1200" b="1" dirty="0">
                <a:solidFill>
                  <a:srgbClr val="92D050"/>
                </a:solidFill>
                <a:ea typeface="Verdana" panose="020B0604030504040204" pitchFamily="34" charset="0"/>
                <a:cs typeface="Verdana" panose="020B0604030504040204" pitchFamily="34" charset="0"/>
              </a:rPr>
              <a:t>one-quarter</a:t>
            </a:r>
            <a:r>
              <a:rPr lang="en-US" sz="1200" dirty="0">
                <a:ea typeface="Verdana" panose="020B0604030504040204" pitchFamily="34" charset="0"/>
                <a:cs typeface="Verdana" panose="020B0604030504040204" pitchFamily="34" charset="0"/>
              </a:rPr>
              <a:t> of all data-center switch ports that are sold will be on open switches</a:t>
            </a:r>
          </a:p>
          <a:p>
            <a:pPr>
              <a:lnSpc>
                <a:spcPct val="107000"/>
              </a:lnSpc>
              <a:spcAft>
                <a:spcPts val="800"/>
              </a:spcAft>
            </a:pPr>
            <a:r>
              <a:rPr lang="en-US" sz="1400" b="1" i="1" dirty="0">
                <a:solidFill>
                  <a:srgbClr val="00B0F0"/>
                </a:solidFill>
                <a:ea typeface="Verdana" panose="020B0604030504040204" pitchFamily="34" charset="0"/>
                <a:cs typeface="Verdana" panose="020B0604030504040204" pitchFamily="34" charset="0"/>
              </a:rPr>
              <a:t>Choice, lower </a:t>
            </a:r>
            <a:r>
              <a:rPr lang="en-US" sz="1400" b="1" i="1" dirty="0" err="1">
                <a:solidFill>
                  <a:srgbClr val="00B0F0"/>
                </a:solidFill>
                <a:ea typeface="Verdana" panose="020B0604030504040204" pitchFamily="34" charset="0"/>
                <a:cs typeface="Verdana" panose="020B0604030504040204" pitchFamily="34" charset="0"/>
              </a:rPr>
              <a:t>OpEx</a:t>
            </a:r>
            <a:r>
              <a:rPr lang="en-US" sz="1400" b="1" i="1" dirty="0">
                <a:solidFill>
                  <a:srgbClr val="00B0F0"/>
                </a:solidFill>
                <a:ea typeface="Verdana" panose="020B0604030504040204" pitchFamily="34" charset="0"/>
                <a:cs typeface="Verdana" panose="020B0604030504040204" pitchFamily="34" charset="0"/>
              </a:rPr>
              <a:t> / </a:t>
            </a:r>
            <a:r>
              <a:rPr lang="en-US" sz="1400" b="1" i="1" dirty="0" err="1">
                <a:solidFill>
                  <a:srgbClr val="00B0F0"/>
                </a:solidFill>
                <a:ea typeface="Verdana" panose="020B0604030504040204" pitchFamily="34" charset="0"/>
                <a:cs typeface="Verdana" panose="020B0604030504040204" pitchFamily="34" charset="0"/>
              </a:rPr>
              <a:t>CapEx</a:t>
            </a:r>
            <a:endParaRPr lang="en-US" sz="1400" b="1" i="1" dirty="0">
              <a:solidFill>
                <a:srgbClr val="00B0F0"/>
              </a:solidFill>
              <a:ea typeface="Verdana" panose="020B0604030504040204" pitchFamily="34" charset="0"/>
              <a:cs typeface="Verdana" panose="020B0604030504040204" pitchFamily="34" charset="0"/>
            </a:endParaRPr>
          </a:p>
          <a:p>
            <a:pPr>
              <a:lnSpc>
                <a:spcPct val="107000"/>
              </a:lnSpc>
              <a:spcAft>
                <a:spcPts val="800"/>
              </a:spcAft>
            </a:pPr>
            <a:r>
              <a:rPr lang="en-US" sz="1100" dirty="0">
                <a:ea typeface="Verdana" panose="020B0604030504040204" pitchFamily="34" charset="0"/>
                <a:cs typeface="Verdana" panose="020B0604030504040204" pitchFamily="34" charset="0"/>
              </a:rPr>
              <a:t>Linux OS on bare-metal switches make automation easier and cheaper</a:t>
            </a:r>
          </a:p>
          <a:p>
            <a:pPr>
              <a:lnSpc>
                <a:spcPct val="107000"/>
              </a:lnSpc>
              <a:spcAft>
                <a:spcPts val="800"/>
              </a:spcAft>
            </a:pPr>
            <a:r>
              <a:rPr lang="en-US" sz="1200" dirty="0"/>
              <a:t>The savings can be significant. The average selling price of 10-Gigabit and 40-Gigabit Ethernet ports was $308, while the price on bare-metal hardware was </a:t>
            </a:r>
            <a:r>
              <a:rPr lang="en-US" sz="1200" b="1" dirty="0">
                <a:solidFill>
                  <a:srgbClr val="92D050"/>
                </a:solidFill>
              </a:rPr>
              <a:t>$112</a:t>
            </a:r>
            <a:r>
              <a:rPr lang="en-US" sz="1200" dirty="0"/>
              <a:t>, according to </a:t>
            </a:r>
            <a:r>
              <a:rPr lang="en-US" sz="1200" dirty="0" err="1"/>
              <a:t>Infonetics</a:t>
            </a:r>
            <a:endParaRPr lang="en-US" sz="1200" dirty="0"/>
          </a:p>
          <a:p>
            <a:pPr>
              <a:lnSpc>
                <a:spcPct val="107000"/>
              </a:lnSpc>
              <a:spcAft>
                <a:spcPts val="800"/>
              </a:spcAft>
            </a:pPr>
            <a:r>
              <a:rPr lang="en-US" sz="1200" dirty="0"/>
              <a:t>Decouple software from hardware, program switches like Linux servers</a:t>
            </a:r>
          </a:p>
          <a:p>
            <a:pPr>
              <a:lnSpc>
                <a:spcPct val="107000"/>
              </a:lnSpc>
              <a:spcAft>
                <a:spcPts val="800"/>
              </a:spcAft>
            </a:pPr>
            <a:r>
              <a:rPr lang="en-US" sz="1200" dirty="0"/>
              <a:t>Choice of OS - Open Network Install Environment ~ 4Mb mini-Linux installation</a:t>
            </a:r>
          </a:p>
          <a:p>
            <a:pPr>
              <a:lnSpc>
                <a:spcPct val="107000"/>
              </a:lnSpc>
              <a:spcAft>
                <a:spcPts val="800"/>
              </a:spcAft>
            </a:pPr>
            <a:r>
              <a:rPr lang="en-US" sz="1200" dirty="0"/>
              <a:t>Open Source ~ Open Network Linux (ONL), Traditional Control Plane ~ Cumulus Linux, Pica8's </a:t>
            </a:r>
            <a:r>
              <a:rPr lang="en-US" sz="1200" dirty="0" err="1"/>
              <a:t>PicOS</a:t>
            </a:r>
            <a:r>
              <a:rPr lang="en-US" sz="1200" dirty="0"/>
              <a:t>, SDN Control Plane ~ Big Switch Network's </a:t>
            </a:r>
            <a:r>
              <a:rPr lang="en-US" sz="1200" b="1" dirty="0">
                <a:solidFill>
                  <a:srgbClr val="92D050"/>
                </a:solidFill>
              </a:rPr>
              <a:t>Cloud Fabric</a:t>
            </a:r>
          </a:p>
          <a:p>
            <a:pPr>
              <a:lnSpc>
                <a:spcPct val="107000"/>
              </a:lnSpc>
              <a:spcAft>
                <a:spcPts val="800"/>
              </a:spcAft>
            </a:pPr>
            <a:r>
              <a:rPr lang="en-US" sz="1400" b="1" i="1" dirty="0">
                <a:solidFill>
                  <a:srgbClr val="00B0F0"/>
                </a:solidFill>
                <a:ea typeface="Verdana" panose="020B0604030504040204" pitchFamily="34" charset="0"/>
                <a:cs typeface="Verdana" panose="020B0604030504040204" pitchFamily="34" charset="0"/>
              </a:rPr>
              <a:t>Terminology</a:t>
            </a:r>
            <a:r>
              <a:rPr lang="en-US" sz="1050" b="1" i="1" dirty="0">
                <a:solidFill>
                  <a:srgbClr val="00B0F0"/>
                </a:solidFill>
                <a:ea typeface="Verdana" panose="020B0604030504040204" pitchFamily="34" charset="0"/>
                <a:cs typeface="Verdana" panose="020B0604030504040204" pitchFamily="34" charset="0"/>
              </a:rPr>
              <a:t> </a:t>
            </a:r>
          </a:p>
          <a:p>
            <a:pPr>
              <a:lnSpc>
                <a:spcPct val="107000"/>
              </a:lnSpc>
              <a:spcAft>
                <a:spcPts val="800"/>
              </a:spcAft>
            </a:pPr>
            <a:r>
              <a:rPr lang="en-US" sz="1050" i="1" dirty="0">
                <a:ea typeface="Verdana" panose="020B0604030504040204" pitchFamily="34" charset="0"/>
                <a:cs typeface="Verdana" panose="020B0604030504040204" pitchFamily="34" charset="0"/>
              </a:rPr>
              <a:t>ODM – Original design manufacturer; Bare metal switch – just the hardware, with no operating system, OS to be installed separately; White Box – Bare metal switch + Pre Loaded OS, mostly sold by ODMs with new brand names; Brite Box – Branded White Box, A traditional vendor tagging its brand name on an ODM Box; Note: Both White/Brite boxes likely to have the flexibility of installing a different OS</a:t>
            </a:r>
          </a:p>
        </p:txBody>
      </p:sp>
      <p:pic>
        <p:nvPicPr>
          <p:cNvPr id="9" name="Picture 8">
            <a:extLst>
              <a:ext uri="{FF2B5EF4-FFF2-40B4-BE49-F238E27FC236}">
                <a16:creationId xmlns:a16="http://schemas.microsoft.com/office/drawing/2014/main" id="{D5999EEF-62BC-4F06-B0AD-6497BDCF234F}"/>
              </a:ext>
            </a:extLst>
          </p:cNvPr>
          <p:cNvPicPr>
            <a:picLocks noChangeAspect="1"/>
          </p:cNvPicPr>
          <p:nvPr/>
        </p:nvPicPr>
        <p:blipFill>
          <a:blip r:embed="rId4"/>
          <a:stretch>
            <a:fillRect/>
          </a:stretch>
        </p:blipFill>
        <p:spPr>
          <a:xfrm>
            <a:off x="5373509" y="236362"/>
            <a:ext cx="936977" cy="638532"/>
          </a:xfrm>
          <a:prstGeom prst="rect">
            <a:avLst/>
          </a:prstGeom>
        </p:spPr>
      </p:pic>
      <p:pic>
        <p:nvPicPr>
          <p:cNvPr id="10" name="Picture 9">
            <a:extLst>
              <a:ext uri="{FF2B5EF4-FFF2-40B4-BE49-F238E27FC236}">
                <a16:creationId xmlns:a16="http://schemas.microsoft.com/office/drawing/2014/main" id="{1B1DFE22-855D-4DAE-8538-4CBAE323A406}"/>
              </a:ext>
            </a:extLst>
          </p:cNvPr>
          <p:cNvPicPr>
            <a:picLocks noChangeAspect="1"/>
          </p:cNvPicPr>
          <p:nvPr/>
        </p:nvPicPr>
        <p:blipFill>
          <a:blip r:embed="rId5"/>
          <a:stretch>
            <a:fillRect/>
          </a:stretch>
        </p:blipFill>
        <p:spPr>
          <a:xfrm>
            <a:off x="6445955" y="262694"/>
            <a:ext cx="914400" cy="628650"/>
          </a:xfrm>
          <a:prstGeom prst="rect">
            <a:avLst/>
          </a:prstGeom>
        </p:spPr>
      </p:pic>
      <p:pic>
        <p:nvPicPr>
          <p:cNvPr id="11" name="Picture 10">
            <a:extLst>
              <a:ext uri="{FF2B5EF4-FFF2-40B4-BE49-F238E27FC236}">
                <a16:creationId xmlns:a16="http://schemas.microsoft.com/office/drawing/2014/main" id="{BCD522B7-482C-4977-8581-49CD35548703}"/>
              </a:ext>
            </a:extLst>
          </p:cNvPr>
          <p:cNvPicPr>
            <a:picLocks noChangeAspect="1"/>
          </p:cNvPicPr>
          <p:nvPr/>
        </p:nvPicPr>
        <p:blipFill>
          <a:blip r:embed="rId6"/>
          <a:stretch>
            <a:fillRect/>
          </a:stretch>
        </p:blipFill>
        <p:spPr>
          <a:xfrm>
            <a:off x="7538452" y="36827"/>
            <a:ext cx="727536" cy="922545"/>
          </a:xfrm>
          <a:prstGeom prst="rect">
            <a:avLst/>
          </a:prstGeom>
        </p:spPr>
      </p:pic>
      <p:pic>
        <p:nvPicPr>
          <p:cNvPr id="12" name="Picture 11">
            <a:extLst>
              <a:ext uri="{FF2B5EF4-FFF2-40B4-BE49-F238E27FC236}">
                <a16:creationId xmlns:a16="http://schemas.microsoft.com/office/drawing/2014/main" id="{61A9D431-A333-42BC-BF9C-B119D3F94EED}"/>
              </a:ext>
            </a:extLst>
          </p:cNvPr>
          <p:cNvPicPr>
            <a:picLocks noChangeAspect="1"/>
          </p:cNvPicPr>
          <p:nvPr/>
        </p:nvPicPr>
        <p:blipFill>
          <a:blip r:embed="rId7"/>
          <a:stretch>
            <a:fillRect/>
          </a:stretch>
        </p:blipFill>
        <p:spPr>
          <a:xfrm>
            <a:off x="8582080" y="235310"/>
            <a:ext cx="1176914" cy="577492"/>
          </a:xfrm>
          <a:prstGeom prst="rect">
            <a:avLst/>
          </a:prstGeom>
        </p:spPr>
      </p:pic>
      <p:pic>
        <p:nvPicPr>
          <p:cNvPr id="13" name="Picture 12">
            <a:extLst>
              <a:ext uri="{FF2B5EF4-FFF2-40B4-BE49-F238E27FC236}">
                <a16:creationId xmlns:a16="http://schemas.microsoft.com/office/drawing/2014/main" id="{2FC915F3-ACA7-4AFC-9105-D7C00B47D657}"/>
              </a:ext>
            </a:extLst>
          </p:cNvPr>
          <p:cNvPicPr>
            <a:picLocks noChangeAspect="1"/>
          </p:cNvPicPr>
          <p:nvPr/>
        </p:nvPicPr>
        <p:blipFill>
          <a:blip r:embed="rId8"/>
          <a:stretch>
            <a:fillRect/>
          </a:stretch>
        </p:blipFill>
        <p:spPr>
          <a:xfrm>
            <a:off x="11048826" y="355181"/>
            <a:ext cx="983708" cy="423751"/>
          </a:xfrm>
          <a:prstGeom prst="rect">
            <a:avLst/>
          </a:prstGeom>
        </p:spPr>
      </p:pic>
    </p:spTree>
    <p:extLst>
      <p:ext uri="{BB962C8B-B14F-4D97-AF65-F5344CB8AC3E}">
        <p14:creationId xmlns:p14="http://schemas.microsoft.com/office/powerpoint/2010/main" val="3717608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4F1DE-B2E7-480E-9D11-0B2A0DE983AC}"/>
              </a:ext>
            </a:extLst>
          </p:cNvPr>
          <p:cNvSpPr>
            <a:spLocks noGrp="1"/>
          </p:cNvSpPr>
          <p:nvPr>
            <p:ph type="title"/>
          </p:nvPr>
        </p:nvSpPr>
        <p:spPr/>
        <p:txBody>
          <a:bodyPr/>
          <a:lstStyle/>
          <a:p>
            <a:r>
              <a:rPr lang="en-US" dirty="0">
                <a:solidFill>
                  <a:schemeClr val="tx1">
                    <a:lumMod val="50000"/>
                    <a:lumOff val="50000"/>
                  </a:schemeClr>
                </a:solidFill>
              </a:rPr>
              <a:t>Important notes</a:t>
            </a:r>
          </a:p>
        </p:txBody>
      </p:sp>
      <p:sp>
        <p:nvSpPr>
          <p:cNvPr id="4" name="Title 1">
            <a:extLst>
              <a:ext uri="{FF2B5EF4-FFF2-40B4-BE49-F238E27FC236}">
                <a16:creationId xmlns:a16="http://schemas.microsoft.com/office/drawing/2014/main" id="{7A2DCCEC-0894-4331-9371-48514AD32B62}"/>
              </a:ext>
            </a:extLst>
          </p:cNvPr>
          <p:cNvSpPr txBox="1">
            <a:spLocks/>
          </p:cNvSpPr>
          <p:nvPr/>
        </p:nvSpPr>
        <p:spPr>
          <a:xfrm>
            <a:off x="844828" y="5526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400" dirty="0">
              <a:solidFill>
                <a:schemeClr val="tx1">
                  <a:lumMod val="50000"/>
                  <a:lumOff val="50000"/>
                </a:schemeClr>
              </a:solidFill>
            </a:endParaRPr>
          </a:p>
        </p:txBody>
      </p:sp>
      <p:sp>
        <p:nvSpPr>
          <p:cNvPr id="12" name="Content Placeholder 2">
            <a:extLst>
              <a:ext uri="{FF2B5EF4-FFF2-40B4-BE49-F238E27FC236}">
                <a16:creationId xmlns:a16="http://schemas.microsoft.com/office/drawing/2014/main" id="{CC41989A-2343-46F5-AA2F-DF1A1A2B545D}"/>
              </a:ext>
            </a:extLst>
          </p:cNvPr>
          <p:cNvSpPr>
            <a:spLocks noGrp="1"/>
          </p:cNvSpPr>
          <p:nvPr>
            <p:ph idx="1"/>
          </p:nvPr>
        </p:nvSpPr>
        <p:spPr>
          <a:xfrm>
            <a:off x="1123950" y="1387474"/>
            <a:ext cx="10515600" cy="5318126"/>
          </a:xfrm>
        </p:spPr>
        <p:txBody>
          <a:bodyPr>
            <a:noAutofit/>
          </a:bodyPr>
          <a:lstStyle/>
          <a:p>
            <a:pPr marL="0" indent="0">
              <a:lnSpc>
                <a:spcPct val="100000"/>
              </a:lnSpc>
              <a:spcBef>
                <a:spcPts val="0"/>
              </a:spcBef>
              <a:buNone/>
            </a:pPr>
            <a:r>
              <a:rPr lang="en-US" sz="2000" dirty="0">
                <a:solidFill>
                  <a:schemeClr val="tx1">
                    <a:lumMod val="50000"/>
                    <a:lumOff val="50000"/>
                  </a:schemeClr>
                </a:solidFill>
              </a:rPr>
              <a:t>Help</a:t>
            </a:r>
          </a:p>
          <a:p>
            <a:pPr marL="0" indent="0">
              <a:lnSpc>
                <a:spcPct val="100000"/>
              </a:lnSpc>
              <a:spcBef>
                <a:spcPts val="0"/>
              </a:spcBef>
              <a:buNone/>
            </a:pPr>
            <a:r>
              <a:rPr lang="en-US" sz="1600" dirty="0">
                <a:solidFill>
                  <a:schemeClr val="tx1">
                    <a:lumMod val="50000"/>
                    <a:lumOff val="50000"/>
                  </a:schemeClr>
                </a:solidFill>
              </a:rPr>
              <a:t>man &lt;command&gt; #manual or &lt;command&gt; --help, </a:t>
            </a:r>
            <a:r>
              <a:rPr lang="en-US" sz="1600" dirty="0" err="1">
                <a:solidFill>
                  <a:schemeClr val="tx1">
                    <a:lumMod val="50000"/>
                    <a:lumOff val="50000"/>
                  </a:schemeClr>
                </a:solidFill>
              </a:rPr>
              <a:t>ifquery</a:t>
            </a:r>
            <a:r>
              <a:rPr lang="en-US" sz="1600" dirty="0">
                <a:solidFill>
                  <a:schemeClr val="tx1">
                    <a:lumMod val="50000"/>
                    <a:lumOff val="50000"/>
                  </a:schemeClr>
                </a:solidFill>
              </a:rPr>
              <a:t> --syntax-help</a:t>
            </a:r>
          </a:p>
          <a:p>
            <a:pPr marL="0" indent="0">
              <a:lnSpc>
                <a:spcPct val="100000"/>
              </a:lnSpc>
              <a:spcBef>
                <a:spcPts val="0"/>
              </a:spcBef>
              <a:buNone/>
            </a:pPr>
            <a:endParaRPr lang="en-US" sz="1600" dirty="0">
              <a:solidFill>
                <a:schemeClr val="tx1">
                  <a:lumMod val="50000"/>
                  <a:lumOff val="50000"/>
                </a:schemeClr>
              </a:solidFill>
            </a:endParaRPr>
          </a:p>
          <a:p>
            <a:pPr marL="0" indent="0">
              <a:lnSpc>
                <a:spcPct val="100000"/>
              </a:lnSpc>
              <a:spcBef>
                <a:spcPts val="0"/>
              </a:spcBef>
              <a:buNone/>
            </a:pPr>
            <a:r>
              <a:rPr lang="en-US" sz="2000" dirty="0">
                <a:solidFill>
                  <a:schemeClr val="tx1">
                    <a:lumMod val="50000"/>
                    <a:lumOff val="50000"/>
                  </a:schemeClr>
                </a:solidFill>
              </a:rPr>
              <a:t>NCLU – Network command line utility</a:t>
            </a:r>
          </a:p>
          <a:p>
            <a:pPr marL="0" indent="0">
              <a:lnSpc>
                <a:spcPct val="100000"/>
              </a:lnSpc>
              <a:spcBef>
                <a:spcPts val="0"/>
              </a:spcBef>
              <a:buNone/>
            </a:pPr>
            <a:r>
              <a:rPr lang="en-US" sz="1600" dirty="0">
                <a:solidFill>
                  <a:schemeClr val="tx1">
                    <a:lumMod val="50000"/>
                    <a:lumOff val="50000"/>
                  </a:schemeClr>
                </a:solidFill>
              </a:rPr>
              <a:t>This is cumulus proprietary, and all the NCLU commands start with net</a:t>
            </a:r>
          </a:p>
          <a:p>
            <a:pPr marL="0" indent="0">
              <a:lnSpc>
                <a:spcPct val="100000"/>
              </a:lnSpc>
              <a:spcBef>
                <a:spcPts val="0"/>
              </a:spcBef>
              <a:buNone/>
            </a:pPr>
            <a:endParaRPr lang="en-US" sz="1600" dirty="0">
              <a:solidFill>
                <a:schemeClr val="tx1">
                  <a:lumMod val="50000"/>
                  <a:lumOff val="50000"/>
                </a:schemeClr>
              </a:solidFill>
            </a:endParaRPr>
          </a:p>
          <a:p>
            <a:pPr marL="0" indent="0">
              <a:lnSpc>
                <a:spcPct val="100000"/>
              </a:lnSpc>
              <a:spcBef>
                <a:spcPts val="0"/>
              </a:spcBef>
              <a:buNone/>
            </a:pPr>
            <a:r>
              <a:rPr lang="en-US" sz="2000" dirty="0">
                <a:solidFill>
                  <a:schemeClr val="tx1">
                    <a:lumMod val="50000"/>
                    <a:lumOff val="50000"/>
                  </a:schemeClr>
                </a:solidFill>
              </a:rPr>
              <a:t>Deprecated commands / tools</a:t>
            </a:r>
          </a:p>
          <a:p>
            <a:pPr marL="0" indent="0">
              <a:lnSpc>
                <a:spcPct val="100000"/>
              </a:lnSpc>
              <a:spcBef>
                <a:spcPts val="0"/>
              </a:spcBef>
              <a:buNone/>
            </a:pPr>
            <a:r>
              <a:rPr lang="en-US" sz="1600" dirty="0">
                <a:solidFill>
                  <a:schemeClr val="tx1">
                    <a:lumMod val="50000"/>
                    <a:lumOff val="50000"/>
                  </a:schemeClr>
                </a:solidFill>
              </a:rPr>
              <a:t>The existing service command is being replaced on all distributions with the </a:t>
            </a:r>
            <a:r>
              <a:rPr lang="en-US" sz="1600" dirty="0" err="1">
                <a:solidFill>
                  <a:schemeClr val="tx1">
                    <a:lumMod val="50000"/>
                    <a:lumOff val="50000"/>
                  </a:schemeClr>
                </a:solidFill>
              </a:rPr>
              <a:t>systemctl</a:t>
            </a:r>
            <a:r>
              <a:rPr lang="en-US" sz="1600" dirty="0">
                <a:solidFill>
                  <a:schemeClr val="tx1">
                    <a:lumMod val="50000"/>
                    <a:lumOff val="50000"/>
                  </a:schemeClr>
                </a:solidFill>
              </a:rPr>
              <a:t> command.</a:t>
            </a:r>
          </a:p>
          <a:p>
            <a:pPr marL="0" indent="0">
              <a:lnSpc>
                <a:spcPct val="100000"/>
              </a:lnSpc>
              <a:spcBef>
                <a:spcPts val="0"/>
              </a:spcBef>
              <a:buNone/>
            </a:pPr>
            <a:r>
              <a:rPr lang="en-US" sz="1600" dirty="0" err="1">
                <a:solidFill>
                  <a:schemeClr val="tx1">
                    <a:lumMod val="50000"/>
                    <a:lumOff val="50000"/>
                  </a:schemeClr>
                </a:solidFill>
              </a:rPr>
              <a:t>ifconfig</a:t>
            </a:r>
            <a:r>
              <a:rPr lang="en-US" sz="1600" dirty="0">
                <a:solidFill>
                  <a:schemeClr val="tx1">
                    <a:lumMod val="50000"/>
                    <a:lumOff val="50000"/>
                  </a:schemeClr>
                </a:solidFill>
              </a:rPr>
              <a:t>, </a:t>
            </a:r>
            <a:r>
              <a:rPr lang="en-US" sz="1600" dirty="0" err="1">
                <a:solidFill>
                  <a:schemeClr val="tx1">
                    <a:lumMod val="50000"/>
                    <a:lumOff val="50000"/>
                  </a:schemeClr>
                </a:solidFill>
              </a:rPr>
              <a:t>arp</a:t>
            </a:r>
            <a:r>
              <a:rPr lang="en-US" sz="1600" dirty="0">
                <a:solidFill>
                  <a:schemeClr val="tx1">
                    <a:lumMod val="50000"/>
                    <a:lumOff val="50000"/>
                  </a:schemeClr>
                </a:solidFill>
              </a:rPr>
              <a:t>, route but still available with net-tools package, inbuilt on cumulus Linux. </a:t>
            </a:r>
          </a:p>
          <a:p>
            <a:pPr marL="0" indent="0">
              <a:lnSpc>
                <a:spcPct val="100000"/>
              </a:lnSpc>
              <a:spcBef>
                <a:spcPts val="0"/>
              </a:spcBef>
              <a:buNone/>
            </a:pPr>
            <a:r>
              <a:rPr lang="en-US" sz="1600" dirty="0" err="1">
                <a:solidFill>
                  <a:schemeClr val="tx1">
                    <a:lumMod val="50000"/>
                    <a:lumOff val="50000"/>
                  </a:schemeClr>
                </a:solidFill>
              </a:rPr>
              <a:t>ifenslave</a:t>
            </a:r>
            <a:r>
              <a:rPr lang="en-US" sz="1600" dirty="0">
                <a:solidFill>
                  <a:schemeClr val="tx1">
                    <a:lumMod val="50000"/>
                    <a:lumOff val="50000"/>
                  </a:schemeClr>
                </a:solidFill>
              </a:rPr>
              <a:t>    #deprecated bonding tool</a:t>
            </a:r>
          </a:p>
          <a:p>
            <a:pPr marL="0" indent="0">
              <a:lnSpc>
                <a:spcPct val="100000"/>
              </a:lnSpc>
              <a:spcBef>
                <a:spcPts val="0"/>
              </a:spcBef>
              <a:buNone/>
            </a:pPr>
            <a:endParaRPr lang="en-US" sz="1600" dirty="0">
              <a:solidFill>
                <a:schemeClr val="tx1">
                  <a:lumMod val="50000"/>
                  <a:lumOff val="50000"/>
                </a:schemeClr>
              </a:solidFill>
            </a:endParaRPr>
          </a:p>
          <a:p>
            <a:pPr marL="0" indent="0">
              <a:lnSpc>
                <a:spcPct val="100000"/>
              </a:lnSpc>
              <a:spcBef>
                <a:spcPts val="0"/>
              </a:spcBef>
              <a:buNone/>
            </a:pPr>
            <a:r>
              <a:rPr lang="en-US" sz="2000" dirty="0">
                <a:solidFill>
                  <a:schemeClr val="tx1">
                    <a:lumMod val="50000"/>
                    <a:lumOff val="50000"/>
                  </a:schemeClr>
                </a:solidFill>
              </a:rPr>
              <a:t>Similar Internetworking on hosts and network devices</a:t>
            </a:r>
          </a:p>
          <a:p>
            <a:pPr marL="0" indent="0">
              <a:lnSpc>
                <a:spcPct val="100000"/>
              </a:lnSpc>
              <a:spcBef>
                <a:spcPts val="0"/>
              </a:spcBef>
              <a:buNone/>
            </a:pPr>
            <a:r>
              <a:rPr lang="en-US" sz="1600" dirty="0">
                <a:solidFill>
                  <a:schemeClr val="tx1">
                    <a:lumMod val="50000"/>
                    <a:lumOff val="50000"/>
                  </a:schemeClr>
                </a:solidFill>
              </a:rPr>
              <a:t>One interesting thing to note with Linux, is that the tables, tools, and processes used by end-nodes to reach other end-nodes are exactly the same as those used by routers (layer 3 internetworking devices) to forward packets to end-nodes. The neighbor table is maintained dynamically based on the ARP protocol; however, it can be manually controlled with the </a:t>
            </a:r>
            <a:r>
              <a:rPr lang="en-US" sz="1600" dirty="0" err="1">
                <a:solidFill>
                  <a:schemeClr val="tx1">
                    <a:lumMod val="50000"/>
                    <a:lumOff val="50000"/>
                  </a:schemeClr>
                </a:solidFill>
              </a:rPr>
              <a:t>ip</a:t>
            </a:r>
            <a:r>
              <a:rPr lang="en-US" sz="1600" dirty="0">
                <a:solidFill>
                  <a:schemeClr val="tx1">
                    <a:lumMod val="50000"/>
                    <a:lumOff val="50000"/>
                  </a:schemeClr>
                </a:solidFill>
              </a:rPr>
              <a:t> neighbor command.</a:t>
            </a:r>
          </a:p>
          <a:p>
            <a:pPr marL="0" indent="0">
              <a:lnSpc>
                <a:spcPct val="100000"/>
              </a:lnSpc>
              <a:spcBef>
                <a:spcPts val="0"/>
              </a:spcBef>
              <a:buNone/>
            </a:pPr>
            <a:endParaRPr lang="en-US" sz="1600" dirty="0">
              <a:solidFill>
                <a:schemeClr val="tx1">
                  <a:lumMod val="50000"/>
                  <a:lumOff val="50000"/>
                </a:schemeClr>
              </a:solidFill>
            </a:endParaRPr>
          </a:p>
          <a:p>
            <a:pPr marL="0" indent="0">
              <a:lnSpc>
                <a:spcPct val="100000"/>
              </a:lnSpc>
              <a:spcBef>
                <a:spcPts val="0"/>
              </a:spcBef>
              <a:buNone/>
            </a:pPr>
            <a:r>
              <a:rPr lang="en-US" sz="2000" dirty="0">
                <a:solidFill>
                  <a:schemeClr val="tx1">
                    <a:lumMod val="50000"/>
                    <a:lumOff val="50000"/>
                  </a:schemeClr>
                </a:solidFill>
              </a:rPr>
              <a:t>Kernel Modules</a:t>
            </a:r>
          </a:p>
          <a:p>
            <a:pPr marL="0" indent="0">
              <a:lnSpc>
                <a:spcPct val="100000"/>
              </a:lnSpc>
              <a:spcBef>
                <a:spcPts val="0"/>
              </a:spcBef>
              <a:buNone/>
            </a:pPr>
            <a:r>
              <a:rPr lang="en-US" sz="1600" dirty="0" err="1">
                <a:solidFill>
                  <a:schemeClr val="tx1">
                    <a:lumMod val="50000"/>
                    <a:lumOff val="50000"/>
                  </a:schemeClr>
                </a:solidFill>
              </a:rPr>
              <a:t>sudo</a:t>
            </a:r>
            <a:r>
              <a:rPr lang="en-US" sz="1600" dirty="0">
                <a:solidFill>
                  <a:schemeClr val="tx1">
                    <a:lumMod val="50000"/>
                    <a:lumOff val="50000"/>
                  </a:schemeClr>
                </a:solidFill>
              </a:rPr>
              <a:t> </a:t>
            </a:r>
            <a:r>
              <a:rPr lang="en-US" sz="1600" dirty="0" err="1">
                <a:solidFill>
                  <a:schemeClr val="tx1">
                    <a:lumMod val="50000"/>
                    <a:lumOff val="50000"/>
                  </a:schemeClr>
                </a:solidFill>
              </a:rPr>
              <a:t>modprobe</a:t>
            </a:r>
            <a:r>
              <a:rPr lang="en-US" sz="1600" dirty="0">
                <a:solidFill>
                  <a:schemeClr val="tx1">
                    <a:lumMod val="50000"/>
                    <a:lumOff val="50000"/>
                  </a:schemeClr>
                </a:solidFill>
              </a:rPr>
              <a:t> 8021q    #VLAN module/driver, not reqd. in cumulus</a:t>
            </a:r>
          </a:p>
          <a:p>
            <a:pPr marL="0" indent="0">
              <a:lnSpc>
                <a:spcPct val="100000"/>
              </a:lnSpc>
              <a:spcBef>
                <a:spcPts val="0"/>
              </a:spcBef>
              <a:buNone/>
            </a:pPr>
            <a:r>
              <a:rPr lang="en-US" sz="1600" dirty="0" err="1">
                <a:solidFill>
                  <a:schemeClr val="tx1">
                    <a:lumMod val="50000"/>
                    <a:lumOff val="50000"/>
                  </a:schemeClr>
                </a:solidFill>
              </a:rPr>
              <a:t>sudo</a:t>
            </a:r>
            <a:r>
              <a:rPr lang="en-US" sz="1600" dirty="0">
                <a:solidFill>
                  <a:schemeClr val="tx1">
                    <a:lumMod val="50000"/>
                    <a:lumOff val="50000"/>
                  </a:schemeClr>
                </a:solidFill>
              </a:rPr>
              <a:t> </a:t>
            </a:r>
            <a:r>
              <a:rPr lang="en-US" sz="1600" dirty="0" err="1">
                <a:solidFill>
                  <a:schemeClr val="tx1">
                    <a:lumMod val="50000"/>
                    <a:lumOff val="50000"/>
                  </a:schemeClr>
                </a:solidFill>
              </a:rPr>
              <a:t>modprobe</a:t>
            </a:r>
            <a:r>
              <a:rPr lang="en-US" sz="1600" dirty="0">
                <a:solidFill>
                  <a:schemeClr val="tx1">
                    <a:lumMod val="50000"/>
                    <a:lumOff val="50000"/>
                  </a:schemeClr>
                </a:solidFill>
              </a:rPr>
              <a:t> bonding    #Bonding module/driver, not reqd. in cumulus</a:t>
            </a:r>
          </a:p>
          <a:p>
            <a:pPr marL="0" indent="0">
              <a:lnSpc>
                <a:spcPct val="100000"/>
              </a:lnSpc>
              <a:spcBef>
                <a:spcPts val="0"/>
              </a:spcBef>
              <a:buNone/>
            </a:pPr>
            <a:endParaRPr lang="en-US" sz="1600" dirty="0">
              <a:solidFill>
                <a:schemeClr val="tx1">
                  <a:lumMod val="50000"/>
                  <a:lumOff val="50000"/>
                </a:schemeClr>
              </a:solidFill>
            </a:endParaRPr>
          </a:p>
          <a:p>
            <a:pPr marL="0" indent="0">
              <a:lnSpc>
                <a:spcPct val="100000"/>
              </a:lnSpc>
              <a:spcBef>
                <a:spcPts val="0"/>
              </a:spcBef>
              <a:buNone/>
            </a:pPr>
            <a:endParaRPr lang="en-US" sz="1600" dirty="0">
              <a:solidFill>
                <a:schemeClr val="tx1">
                  <a:lumMod val="50000"/>
                  <a:lumOff val="50000"/>
                </a:schemeClr>
              </a:solidFill>
            </a:endParaRPr>
          </a:p>
        </p:txBody>
      </p:sp>
    </p:spTree>
    <p:extLst>
      <p:ext uri="{BB962C8B-B14F-4D97-AF65-F5344CB8AC3E}">
        <p14:creationId xmlns:p14="http://schemas.microsoft.com/office/powerpoint/2010/main" val="1757895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4F1DE-B2E7-480E-9D11-0B2A0DE983AC}"/>
              </a:ext>
            </a:extLst>
          </p:cNvPr>
          <p:cNvSpPr>
            <a:spLocks noGrp="1"/>
          </p:cNvSpPr>
          <p:nvPr>
            <p:ph type="title"/>
          </p:nvPr>
        </p:nvSpPr>
        <p:spPr/>
        <p:txBody>
          <a:bodyPr vert="horz" lIns="91440" tIns="45720" rIns="91440" bIns="45720" rtlCol="0" anchor="ctr">
            <a:normAutofit/>
          </a:bodyPr>
          <a:lstStyle/>
          <a:p>
            <a:r>
              <a:rPr lang="en-US" dirty="0">
                <a:solidFill>
                  <a:schemeClr val="tx1">
                    <a:lumMod val="50000"/>
                    <a:lumOff val="50000"/>
                  </a:schemeClr>
                </a:solidFill>
              </a:rPr>
              <a:t>System info</a:t>
            </a:r>
          </a:p>
        </p:txBody>
      </p:sp>
      <p:sp>
        <p:nvSpPr>
          <p:cNvPr id="3" name="Content Placeholder 2">
            <a:extLst>
              <a:ext uri="{FF2B5EF4-FFF2-40B4-BE49-F238E27FC236}">
                <a16:creationId xmlns:a16="http://schemas.microsoft.com/office/drawing/2014/main" id="{8F4EDF89-8C90-4F2D-B5C2-6DF63328EBF7}"/>
              </a:ext>
            </a:extLst>
          </p:cNvPr>
          <p:cNvSpPr>
            <a:spLocks noGrp="1"/>
          </p:cNvSpPr>
          <p:nvPr>
            <p:ph idx="1"/>
          </p:nvPr>
        </p:nvSpPr>
        <p:spPr>
          <a:xfrm>
            <a:off x="838200" y="1885785"/>
            <a:ext cx="10515600" cy="4351338"/>
          </a:xfrm>
        </p:spPr>
        <p:txBody>
          <a:bodyPr>
            <a:normAutofit/>
          </a:bodyPr>
          <a:lstStyle/>
          <a:p>
            <a:pPr marL="0" indent="0">
              <a:buNone/>
            </a:pPr>
            <a:r>
              <a:rPr lang="en-US" sz="2000" dirty="0" err="1">
                <a:solidFill>
                  <a:schemeClr val="tx1">
                    <a:lumMod val="50000"/>
                    <a:lumOff val="50000"/>
                  </a:schemeClr>
                </a:solidFill>
              </a:rPr>
              <a:t>uname</a:t>
            </a:r>
            <a:r>
              <a:rPr lang="en-US" sz="2000" dirty="0">
                <a:solidFill>
                  <a:schemeClr val="tx1">
                    <a:lumMod val="50000"/>
                    <a:lumOff val="50000"/>
                  </a:schemeClr>
                </a:solidFill>
              </a:rPr>
              <a:t> {–a/m}</a:t>
            </a:r>
          </a:p>
          <a:p>
            <a:pPr marL="0" indent="0">
              <a:buNone/>
            </a:pPr>
            <a:r>
              <a:rPr lang="en-US" sz="2000" dirty="0" err="1">
                <a:solidFill>
                  <a:schemeClr val="tx1">
                    <a:lumMod val="50000"/>
                    <a:lumOff val="50000"/>
                  </a:schemeClr>
                </a:solidFill>
              </a:rPr>
              <a:t>hostnamectl</a:t>
            </a:r>
            <a:endParaRPr lang="en-US" sz="2000" dirty="0">
              <a:solidFill>
                <a:schemeClr val="tx1">
                  <a:lumMod val="50000"/>
                  <a:lumOff val="50000"/>
                </a:schemeClr>
              </a:solidFill>
            </a:endParaRPr>
          </a:p>
          <a:p>
            <a:pPr marL="0" indent="0">
              <a:buNone/>
            </a:pPr>
            <a:r>
              <a:rPr lang="en-US" sz="2000" dirty="0">
                <a:solidFill>
                  <a:schemeClr val="tx1">
                    <a:lumMod val="50000"/>
                    <a:lumOff val="50000"/>
                  </a:schemeClr>
                </a:solidFill>
              </a:rPr>
              <a:t>hostname {–f}</a:t>
            </a:r>
          </a:p>
          <a:p>
            <a:pPr marL="0" indent="0">
              <a:buNone/>
            </a:pPr>
            <a:r>
              <a:rPr lang="en-US" sz="2000" dirty="0">
                <a:solidFill>
                  <a:schemeClr val="tx1">
                    <a:lumMod val="50000"/>
                    <a:lumOff val="50000"/>
                  </a:schemeClr>
                </a:solidFill>
              </a:rPr>
              <a:t>hostname &lt;hostname&gt; #or ‘net add hostname &lt;hostname&gt;’, /</a:t>
            </a:r>
            <a:r>
              <a:rPr lang="en-US" sz="2000" dirty="0" err="1">
                <a:solidFill>
                  <a:schemeClr val="tx1">
                    <a:lumMod val="50000"/>
                    <a:lumOff val="50000"/>
                  </a:schemeClr>
                </a:solidFill>
              </a:rPr>
              <a:t>etc</a:t>
            </a:r>
            <a:r>
              <a:rPr lang="en-US" sz="2000" dirty="0">
                <a:solidFill>
                  <a:schemeClr val="tx1">
                    <a:lumMod val="50000"/>
                    <a:lumOff val="50000"/>
                  </a:schemeClr>
                </a:solidFill>
              </a:rPr>
              <a:t>/hostname, /</a:t>
            </a:r>
            <a:r>
              <a:rPr lang="en-US" sz="2000" dirty="0" err="1">
                <a:solidFill>
                  <a:schemeClr val="tx1">
                    <a:lumMod val="50000"/>
                    <a:lumOff val="50000"/>
                  </a:schemeClr>
                </a:solidFill>
              </a:rPr>
              <a:t>etc</a:t>
            </a:r>
            <a:r>
              <a:rPr lang="en-US" sz="2000" dirty="0">
                <a:solidFill>
                  <a:schemeClr val="tx1">
                    <a:lumMod val="50000"/>
                    <a:lumOff val="50000"/>
                  </a:schemeClr>
                </a:solidFill>
              </a:rPr>
              <a:t>/hosts, effective after re-login</a:t>
            </a:r>
          </a:p>
          <a:p>
            <a:pPr marL="0" indent="0">
              <a:buNone/>
            </a:pPr>
            <a:r>
              <a:rPr lang="en-US" sz="2000" dirty="0" err="1">
                <a:solidFill>
                  <a:schemeClr val="tx1">
                    <a:lumMod val="50000"/>
                    <a:lumOff val="50000"/>
                  </a:schemeClr>
                </a:solidFill>
              </a:rPr>
              <a:t>ps</a:t>
            </a:r>
            <a:r>
              <a:rPr lang="en-US" sz="2000" dirty="0">
                <a:solidFill>
                  <a:schemeClr val="tx1">
                    <a:lumMod val="50000"/>
                    <a:lumOff val="50000"/>
                  </a:schemeClr>
                </a:solidFill>
              </a:rPr>
              <a:t> {-</a:t>
            </a:r>
            <a:r>
              <a:rPr lang="en-US" sz="2000" dirty="0" err="1">
                <a:solidFill>
                  <a:schemeClr val="tx1">
                    <a:lumMod val="50000"/>
                    <a:lumOff val="50000"/>
                  </a:schemeClr>
                </a:solidFill>
              </a:rPr>
              <a:t>ef</a:t>
            </a:r>
            <a:r>
              <a:rPr lang="en-US" sz="2000" dirty="0">
                <a:solidFill>
                  <a:schemeClr val="tx1">
                    <a:lumMod val="50000"/>
                    <a:lumOff val="50000"/>
                  </a:schemeClr>
                </a:solidFill>
              </a:rPr>
              <a:t>}    #view the running processes, -</a:t>
            </a:r>
            <a:r>
              <a:rPr lang="en-US" sz="2000" dirty="0" err="1">
                <a:solidFill>
                  <a:schemeClr val="tx1">
                    <a:lumMod val="50000"/>
                    <a:lumOff val="50000"/>
                  </a:schemeClr>
                </a:solidFill>
              </a:rPr>
              <a:t>ef</a:t>
            </a:r>
            <a:r>
              <a:rPr lang="en-US" sz="2000" dirty="0">
                <a:solidFill>
                  <a:schemeClr val="tx1">
                    <a:lumMod val="50000"/>
                    <a:lumOff val="50000"/>
                  </a:schemeClr>
                </a:solidFill>
              </a:rPr>
              <a:t> for long list format</a:t>
            </a:r>
          </a:p>
          <a:p>
            <a:pPr marL="0" indent="0">
              <a:buNone/>
            </a:pPr>
            <a:r>
              <a:rPr lang="en-US" sz="2000" dirty="0" err="1">
                <a:solidFill>
                  <a:schemeClr val="tx1">
                    <a:lumMod val="50000"/>
                    <a:lumOff val="50000"/>
                  </a:schemeClr>
                </a:solidFill>
              </a:rPr>
              <a:t>systemctl</a:t>
            </a:r>
            <a:r>
              <a:rPr lang="en-US" sz="2000" dirty="0">
                <a:solidFill>
                  <a:schemeClr val="tx1">
                    <a:lumMod val="50000"/>
                    <a:lumOff val="50000"/>
                  </a:schemeClr>
                </a:solidFill>
              </a:rPr>
              <a:t> status    #view all the system services</a:t>
            </a:r>
          </a:p>
          <a:p>
            <a:pPr marL="0" indent="0">
              <a:buNone/>
            </a:pPr>
            <a:r>
              <a:rPr lang="en-US" sz="2000" dirty="0" err="1">
                <a:solidFill>
                  <a:schemeClr val="tx1">
                    <a:lumMod val="50000"/>
                    <a:lumOff val="50000"/>
                  </a:schemeClr>
                </a:solidFill>
              </a:rPr>
              <a:t>sudo</a:t>
            </a:r>
            <a:r>
              <a:rPr lang="en-US" sz="2000" dirty="0">
                <a:solidFill>
                  <a:schemeClr val="tx1">
                    <a:lumMod val="50000"/>
                    <a:lumOff val="50000"/>
                  </a:schemeClr>
                </a:solidFill>
              </a:rPr>
              <a:t> </a:t>
            </a:r>
            <a:r>
              <a:rPr lang="en-US" sz="2000" dirty="0" err="1">
                <a:solidFill>
                  <a:schemeClr val="tx1">
                    <a:lumMod val="50000"/>
                    <a:lumOff val="50000"/>
                  </a:schemeClr>
                </a:solidFill>
              </a:rPr>
              <a:t>dpkg</a:t>
            </a:r>
            <a:r>
              <a:rPr lang="en-US" sz="2000" dirty="0">
                <a:solidFill>
                  <a:schemeClr val="tx1">
                    <a:lumMod val="50000"/>
                    <a:lumOff val="50000"/>
                  </a:schemeClr>
                </a:solidFill>
              </a:rPr>
              <a:t>-reconfigure </a:t>
            </a:r>
            <a:r>
              <a:rPr lang="en-US" sz="2000" dirty="0" err="1">
                <a:solidFill>
                  <a:schemeClr val="tx1">
                    <a:lumMod val="50000"/>
                    <a:lumOff val="50000"/>
                  </a:schemeClr>
                </a:solidFill>
              </a:rPr>
              <a:t>tzdata</a:t>
            </a:r>
            <a:r>
              <a:rPr lang="en-US" sz="2000" dirty="0">
                <a:solidFill>
                  <a:schemeClr val="tx1">
                    <a:lumMod val="50000"/>
                    <a:lumOff val="50000"/>
                  </a:schemeClr>
                </a:solidFill>
              </a:rPr>
              <a:t>    #time-zone, Asia/Kolkata for India</a:t>
            </a:r>
          </a:p>
          <a:p>
            <a:pPr marL="0" indent="0">
              <a:buNone/>
            </a:pPr>
            <a:endParaRPr lang="en-US" sz="2000" dirty="0">
              <a:solidFill>
                <a:schemeClr val="tx1">
                  <a:lumMod val="50000"/>
                  <a:lumOff val="50000"/>
                </a:schemeClr>
              </a:solidFill>
            </a:endParaRPr>
          </a:p>
        </p:txBody>
      </p:sp>
      <p:sp>
        <p:nvSpPr>
          <p:cNvPr id="4" name="Title 1">
            <a:extLst>
              <a:ext uri="{FF2B5EF4-FFF2-40B4-BE49-F238E27FC236}">
                <a16:creationId xmlns:a16="http://schemas.microsoft.com/office/drawing/2014/main" id="{E44D47A7-A981-4E65-8325-ED7A2BF00A59}"/>
              </a:ext>
            </a:extLst>
          </p:cNvPr>
          <p:cNvSpPr txBox="1">
            <a:spLocks/>
          </p:cNvSpPr>
          <p:nvPr/>
        </p:nvSpPr>
        <p:spPr>
          <a:xfrm>
            <a:off x="844827" y="552685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000" dirty="0">
              <a:solidFill>
                <a:schemeClr val="tx1">
                  <a:lumMod val="50000"/>
                  <a:lumOff val="50000"/>
                </a:schemeClr>
              </a:solidFill>
            </a:endParaRPr>
          </a:p>
          <a:p>
            <a:endParaRPr lang="en-US" sz="2000" dirty="0">
              <a:solidFill>
                <a:schemeClr val="tx1">
                  <a:lumMod val="50000"/>
                  <a:lumOff val="50000"/>
                </a:schemeClr>
              </a:solidFill>
            </a:endParaRPr>
          </a:p>
          <a:p>
            <a:endParaRPr lang="en-US" sz="2000" dirty="0">
              <a:solidFill>
                <a:schemeClr val="tx1">
                  <a:lumMod val="50000"/>
                  <a:lumOff val="50000"/>
                </a:schemeClr>
              </a:solidFill>
            </a:endParaRPr>
          </a:p>
        </p:txBody>
      </p:sp>
    </p:spTree>
    <p:extLst>
      <p:ext uri="{BB962C8B-B14F-4D97-AF65-F5344CB8AC3E}">
        <p14:creationId xmlns:p14="http://schemas.microsoft.com/office/powerpoint/2010/main" val="1282600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4F1DE-B2E7-480E-9D11-0B2A0DE983AC}"/>
              </a:ext>
            </a:extLst>
          </p:cNvPr>
          <p:cNvSpPr>
            <a:spLocks noGrp="1"/>
          </p:cNvSpPr>
          <p:nvPr>
            <p:ph type="title"/>
          </p:nvPr>
        </p:nvSpPr>
        <p:spPr/>
        <p:txBody>
          <a:bodyPr/>
          <a:lstStyle/>
          <a:p>
            <a:r>
              <a:rPr lang="en-US" dirty="0">
                <a:solidFill>
                  <a:schemeClr val="tx1">
                    <a:lumMod val="50000"/>
                    <a:lumOff val="50000"/>
                  </a:schemeClr>
                </a:solidFill>
              </a:rPr>
              <a:t>Package management</a:t>
            </a:r>
          </a:p>
        </p:txBody>
      </p:sp>
      <p:sp>
        <p:nvSpPr>
          <p:cNvPr id="3" name="Content Placeholder 2">
            <a:extLst>
              <a:ext uri="{FF2B5EF4-FFF2-40B4-BE49-F238E27FC236}">
                <a16:creationId xmlns:a16="http://schemas.microsoft.com/office/drawing/2014/main" id="{8F4EDF89-8C90-4F2D-B5C2-6DF63328EBF7}"/>
              </a:ext>
            </a:extLst>
          </p:cNvPr>
          <p:cNvSpPr>
            <a:spLocks noGrp="1"/>
          </p:cNvSpPr>
          <p:nvPr>
            <p:ph idx="1"/>
          </p:nvPr>
        </p:nvSpPr>
        <p:spPr>
          <a:xfrm>
            <a:off x="838200" y="1885785"/>
            <a:ext cx="10515600" cy="4351338"/>
          </a:xfrm>
        </p:spPr>
        <p:txBody>
          <a:bodyPr>
            <a:normAutofit fontScale="70000" lnSpcReduction="20000"/>
          </a:bodyPr>
          <a:lstStyle/>
          <a:p>
            <a:pPr marL="0" indent="0">
              <a:buNone/>
            </a:pPr>
            <a:r>
              <a:rPr lang="en-US" dirty="0">
                <a:solidFill>
                  <a:schemeClr val="tx1">
                    <a:lumMod val="50000"/>
                    <a:lumOff val="50000"/>
                  </a:schemeClr>
                </a:solidFill>
              </a:rPr>
              <a:t>apt / </a:t>
            </a:r>
            <a:r>
              <a:rPr lang="en-US" dirty="0" err="1">
                <a:solidFill>
                  <a:schemeClr val="tx1">
                    <a:lumMod val="50000"/>
                    <a:lumOff val="50000"/>
                  </a:schemeClr>
                </a:solidFill>
              </a:rPr>
              <a:t>dpkg</a:t>
            </a:r>
            <a:r>
              <a:rPr lang="en-US" dirty="0">
                <a:solidFill>
                  <a:schemeClr val="tx1">
                    <a:lumMod val="50000"/>
                    <a:lumOff val="50000"/>
                  </a:schemeClr>
                </a:solidFill>
              </a:rPr>
              <a:t> / rpm / yum – </a:t>
            </a:r>
            <a:r>
              <a:rPr lang="en-US" dirty="0" err="1">
                <a:solidFill>
                  <a:schemeClr val="tx1">
                    <a:lumMod val="50000"/>
                    <a:lumOff val="50000"/>
                  </a:schemeClr>
                </a:solidFill>
              </a:rPr>
              <a:t>distrubution</a:t>
            </a:r>
            <a:r>
              <a:rPr lang="en-US" dirty="0">
                <a:solidFill>
                  <a:schemeClr val="tx1">
                    <a:lumMod val="50000"/>
                    <a:lumOff val="50000"/>
                  </a:schemeClr>
                </a:solidFill>
              </a:rPr>
              <a:t> dependent</a:t>
            </a:r>
          </a:p>
          <a:p>
            <a:pPr marL="0" indent="0">
              <a:buNone/>
            </a:pPr>
            <a:r>
              <a:rPr lang="en-US" dirty="0">
                <a:solidFill>
                  <a:schemeClr val="tx1">
                    <a:lumMod val="50000"/>
                    <a:lumOff val="50000"/>
                  </a:schemeClr>
                </a:solidFill>
              </a:rPr>
              <a:t>apt – for ubuntu and Debian</a:t>
            </a:r>
          </a:p>
          <a:p>
            <a:pPr marL="0" indent="0">
              <a:buNone/>
            </a:pPr>
            <a:endParaRPr lang="en-US" dirty="0">
              <a:solidFill>
                <a:schemeClr val="tx1">
                  <a:lumMod val="50000"/>
                  <a:lumOff val="50000"/>
                </a:schemeClr>
              </a:solidFill>
            </a:endParaRPr>
          </a:p>
          <a:p>
            <a:pPr marL="0" indent="0">
              <a:buNone/>
            </a:pPr>
            <a:r>
              <a:rPr lang="en-US" dirty="0">
                <a:solidFill>
                  <a:schemeClr val="tx1">
                    <a:lumMod val="50000"/>
                    <a:lumOff val="50000"/>
                  </a:schemeClr>
                </a:solidFill>
              </a:rPr>
              <a:t>apt list –installed    #to view the list of packages already installed</a:t>
            </a:r>
          </a:p>
          <a:p>
            <a:pPr marL="0" indent="0">
              <a:buNone/>
            </a:pPr>
            <a:r>
              <a:rPr lang="en-US" dirty="0" err="1">
                <a:solidFill>
                  <a:schemeClr val="tx1">
                    <a:lumMod val="50000"/>
                    <a:lumOff val="50000"/>
                  </a:schemeClr>
                </a:solidFill>
              </a:rPr>
              <a:t>sudo</a:t>
            </a:r>
            <a:r>
              <a:rPr lang="en-US" dirty="0">
                <a:solidFill>
                  <a:schemeClr val="tx1">
                    <a:lumMod val="50000"/>
                    <a:lumOff val="50000"/>
                  </a:schemeClr>
                </a:solidFill>
              </a:rPr>
              <a:t> apt update    #doesn’t update any software, ensures we have the list of most recent versions of available packages from the update repository</a:t>
            </a:r>
          </a:p>
          <a:p>
            <a:pPr marL="0" indent="0">
              <a:buNone/>
            </a:pPr>
            <a:r>
              <a:rPr lang="en-US" dirty="0" err="1">
                <a:solidFill>
                  <a:schemeClr val="tx1">
                    <a:lumMod val="50000"/>
                    <a:lumOff val="50000"/>
                  </a:schemeClr>
                </a:solidFill>
              </a:rPr>
              <a:t>sudo</a:t>
            </a:r>
            <a:r>
              <a:rPr lang="en-US" dirty="0">
                <a:solidFill>
                  <a:schemeClr val="tx1">
                    <a:lumMod val="50000"/>
                    <a:lumOff val="50000"/>
                  </a:schemeClr>
                </a:solidFill>
              </a:rPr>
              <a:t> apt upgrade    #to upgrade the OS</a:t>
            </a:r>
          </a:p>
          <a:p>
            <a:pPr marL="0" indent="0">
              <a:buNone/>
            </a:pPr>
            <a:r>
              <a:rPr lang="en-US" dirty="0" err="1">
                <a:solidFill>
                  <a:schemeClr val="tx1">
                    <a:lumMod val="50000"/>
                    <a:lumOff val="50000"/>
                  </a:schemeClr>
                </a:solidFill>
              </a:rPr>
              <a:t>sudo</a:t>
            </a:r>
            <a:r>
              <a:rPr lang="en-US" dirty="0">
                <a:solidFill>
                  <a:schemeClr val="tx1">
                    <a:lumMod val="50000"/>
                    <a:lumOff val="50000"/>
                  </a:schemeClr>
                </a:solidFill>
              </a:rPr>
              <a:t> apt install &lt;package&gt; --upgrade    #to upgrade a </a:t>
            </a:r>
            <a:r>
              <a:rPr lang="en-US" dirty="0" err="1">
                <a:solidFill>
                  <a:schemeClr val="tx1">
                    <a:lumMod val="50000"/>
                    <a:lumOff val="50000"/>
                  </a:schemeClr>
                </a:solidFill>
              </a:rPr>
              <a:t>packageip</a:t>
            </a:r>
            <a:r>
              <a:rPr lang="en-US" dirty="0">
                <a:solidFill>
                  <a:schemeClr val="tx1">
                    <a:lumMod val="50000"/>
                    <a:lumOff val="50000"/>
                  </a:schemeClr>
                </a:solidFill>
              </a:rPr>
              <a:t> </a:t>
            </a:r>
          </a:p>
          <a:p>
            <a:pPr marL="0" indent="0">
              <a:buNone/>
            </a:pPr>
            <a:r>
              <a:rPr lang="en-US" dirty="0" err="1">
                <a:solidFill>
                  <a:schemeClr val="tx1">
                    <a:lumMod val="50000"/>
                    <a:lumOff val="50000"/>
                  </a:schemeClr>
                </a:solidFill>
              </a:rPr>
              <a:t>sudo</a:t>
            </a:r>
            <a:r>
              <a:rPr lang="en-US" dirty="0">
                <a:solidFill>
                  <a:schemeClr val="tx1">
                    <a:lumMod val="50000"/>
                    <a:lumOff val="50000"/>
                  </a:schemeClr>
                </a:solidFill>
              </a:rPr>
              <a:t> apt install &lt;package&gt;    #to install a package</a:t>
            </a:r>
          </a:p>
          <a:p>
            <a:pPr marL="0" indent="0">
              <a:buNone/>
            </a:pPr>
            <a:r>
              <a:rPr lang="en-US" dirty="0">
                <a:solidFill>
                  <a:schemeClr val="tx1">
                    <a:lumMod val="50000"/>
                    <a:lumOff val="50000"/>
                  </a:schemeClr>
                </a:solidFill>
              </a:rPr>
              <a:t>apt show &lt;package&gt;    #to verify the package installation</a:t>
            </a:r>
          </a:p>
          <a:p>
            <a:pPr marL="0" indent="0">
              <a:buNone/>
            </a:pPr>
            <a:endParaRPr lang="en-US" dirty="0">
              <a:solidFill>
                <a:schemeClr val="tx1">
                  <a:lumMod val="50000"/>
                  <a:lumOff val="50000"/>
                </a:schemeClr>
              </a:solidFill>
            </a:endParaRPr>
          </a:p>
          <a:p>
            <a:pPr marL="0" indent="0">
              <a:buNone/>
            </a:pPr>
            <a:r>
              <a:rPr lang="en-US" dirty="0">
                <a:solidFill>
                  <a:schemeClr val="tx1">
                    <a:lumMod val="50000"/>
                    <a:lumOff val="50000"/>
                  </a:schemeClr>
                </a:solidFill>
              </a:rPr>
              <a:t>Examples of packages: </a:t>
            </a:r>
          </a:p>
          <a:p>
            <a:pPr marL="0" indent="0">
              <a:buNone/>
            </a:pPr>
            <a:r>
              <a:rPr lang="en-US" dirty="0">
                <a:solidFill>
                  <a:schemeClr val="tx1">
                    <a:lumMod val="50000"/>
                    <a:lumOff val="50000"/>
                  </a:schemeClr>
                </a:solidFill>
              </a:rPr>
              <a:t>iproute2    #</a:t>
            </a:r>
            <a:r>
              <a:rPr lang="en-US" dirty="0" err="1">
                <a:solidFill>
                  <a:schemeClr val="tx1">
                    <a:lumMod val="50000"/>
                    <a:lumOff val="50000"/>
                  </a:schemeClr>
                </a:solidFill>
              </a:rPr>
              <a:t>ip</a:t>
            </a:r>
            <a:r>
              <a:rPr lang="en-US" dirty="0">
                <a:solidFill>
                  <a:schemeClr val="tx1">
                    <a:lumMod val="50000"/>
                    <a:lumOff val="50000"/>
                  </a:schemeClr>
                </a:solidFill>
              </a:rPr>
              <a:t> &lt;link/route/address&gt;</a:t>
            </a:r>
          </a:p>
          <a:p>
            <a:pPr marL="0" indent="0">
              <a:buNone/>
            </a:pPr>
            <a:endParaRPr lang="en-US" dirty="0">
              <a:solidFill>
                <a:schemeClr val="tx1">
                  <a:lumMod val="50000"/>
                  <a:lumOff val="50000"/>
                </a:schemeClr>
              </a:solidFill>
            </a:endParaRPr>
          </a:p>
        </p:txBody>
      </p:sp>
    </p:spTree>
    <p:extLst>
      <p:ext uri="{BB962C8B-B14F-4D97-AF65-F5344CB8AC3E}">
        <p14:creationId xmlns:p14="http://schemas.microsoft.com/office/powerpoint/2010/main" val="3398308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4FCBC-D10B-40E6-95CA-4F2014A2CA96}"/>
              </a:ext>
            </a:extLst>
          </p:cNvPr>
          <p:cNvSpPr>
            <a:spLocks noGrp="1"/>
          </p:cNvSpPr>
          <p:nvPr>
            <p:ph type="title"/>
          </p:nvPr>
        </p:nvSpPr>
        <p:spPr/>
        <p:txBody>
          <a:bodyPr/>
          <a:lstStyle/>
          <a:p>
            <a:r>
              <a:rPr lang="en-US" dirty="0">
                <a:solidFill>
                  <a:schemeClr val="tx1">
                    <a:lumMod val="50000"/>
                    <a:lumOff val="50000"/>
                  </a:schemeClr>
                </a:solidFill>
              </a:rPr>
              <a:t>Important files and directories</a:t>
            </a:r>
          </a:p>
        </p:txBody>
      </p:sp>
      <p:sp>
        <p:nvSpPr>
          <p:cNvPr id="3" name="Content Placeholder 2">
            <a:extLst>
              <a:ext uri="{FF2B5EF4-FFF2-40B4-BE49-F238E27FC236}">
                <a16:creationId xmlns:a16="http://schemas.microsoft.com/office/drawing/2014/main" id="{28991E58-B3DE-46E8-AA82-8C09BE8C5782}"/>
              </a:ext>
            </a:extLst>
          </p:cNvPr>
          <p:cNvSpPr>
            <a:spLocks noGrp="1"/>
          </p:cNvSpPr>
          <p:nvPr>
            <p:ph idx="1"/>
          </p:nvPr>
        </p:nvSpPr>
        <p:spPr/>
        <p:txBody>
          <a:bodyPr/>
          <a:lstStyle/>
          <a:p>
            <a:pPr marL="0" indent="0">
              <a:buNone/>
            </a:pPr>
            <a:r>
              <a:rPr lang="en-US" dirty="0">
                <a:solidFill>
                  <a:schemeClr val="tx1">
                    <a:lumMod val="50000"/>
                    <a:lumOff val="50000"/>
                  </a:schemeClr>
                </a:solidFill>
              </a:rPr>
              <a:t>/bin, /</a:t>
            </a:r>
            <a:r>
              <a:rPr lang="en-US" dirty="0" err="1">
                <a:solidFill>
                  <a:schemeClr val="tx1">
                    <a:lumMod val="50000"/>
                    <a:lumOff val="50000"/>
                  </a:schemeClr>
                </a:solidFill>
              </a:rPr>
              <a:t>sbin</a:t>
            </a:r>
            <a:r>
              <a:rPr lang="en-US" dirty="0">
                <a:solidFill>
                  <a:schemeClr val="tx1">
                    <a:lumMod val="50000"/>
                    <a:lumOff val="50000"/>
                  </a:schemeClr>
                </a:solidFill>
              </a:rPr>
              <a:t>, /</a:t>
            </a:r>
            <a:r>
              <a:rPr lang="en-US" dirty="0" err="1">
                <a:solidFill>
                  <a:schemeClr val="tx1">
                    <a:lumMod val="50000"/>
                    <a:lumOff val="50000"/>
                  </a:schemeClr>
                </a:solidFill>
              </a:rPr>
              <a:t>usr</a:t>
            </a:r>
            <a:r>
              <a:rPr lang="en-US" dirty="0">
                <a:solidFill>
                  <a:schemeClr val="tx1">
                    <a:lumMod val="50000"/>
                    <a:lumOff val="50000"/>
                  </a:schemeClr>
                </a:solidFill>
              </a:rPr>
              <a:t>/bin, /</a:t>
            </a:r>
            <a:r>
              <a:rPr lang="en-US" dirty="0" err="1">
                <a:solidFill>
                  <a:schemeClr val="tx1">
                    <a:lumMod val="50000"/>
                    <a:lumOff val="50000"/>
                  </a:schemeClr>
                </a:solidFill>
              </a:rPr>
              <a:t>usr</a:t>
            </a:r>
            <a:r>
              <a:rPr lang="en-US" dirty="0">
                <a:solidFill>
                  <a:schemeClr val="tx1">
                    <a:lumMod val="50000"/>
                    <a:lumOff val="50000"/>
                  </a:schemeClr>
                </a:solidFill>
              </a:rPr>
              <a:t>/</a:t>
            </a:r>
            <a:r>
              <a:rPr lang="en-US" dirty="0" err="1">
                <a:solidFill>
                  <a:schemeClr val="tx1">
                    <a:lumMod val="50000"/>
                    <a:lumOff val="50000"/>
                  </a:schemeClr>
                </a:solidFill>
              </a:rPr>
              <a:t>sbin</a:t>
            </a:r>
            <a:r>
              <a:rPr lang="en-US" dirty="0">
                <a:solidFill>
                  <a:schemeClr val="tx1">
                    <a:lumMod val="50000"/>
                    <a:lumOff val="50000"/>
                  </a:schemeClr>
                </a:solidFill>
              </a:rPr>
              <a:t>    #executable programs, </a:t>
            </a:r>
            <a:r>
              <a:rPr lang="en-US" dirty="0" err="1">
                <a:solidFill>
                  <a:schemeClr val="tx1">
                    <a:lumMod val="50000"/>
                    <a:lumOff val="50000"/>
                  </a:schemeClr>
                </a:solidFill>
              </a:rPr>
              <a:t>sbin</a:t>
            </a:r>
            <a:r>
              <a:rPr lang="en-US" dirty="0">
                <a:solidFill>
                  <a:schemeClr val="tx1">
                    <a:lumMod val="50000"/>
                    <a:lumOff val="50000"/>
                  </a:schemeClr>
                </a:solidFill>
              </a:rPr>
              <a:t> has system tools</a:t>
            </a:r>
          </a:p>
          <a:p>
            <a:pPr marL="0" indent="0">
              <a:buNone/>
            </a:pPr>
            <a:r>
              <a:rPr lang="en-US" dirty="0">
                <a:solidFill>
                  <a:schemeClr val="tx1">
                    <a:lumMod val="50000"/>
                    <a:lumOff val="50000"/>
                  </a:schemeClr>
                </a:solidFill>
              </a:rPr>
              <a:t>/dev    #hardware devices</a:t>
            </a:r>
          </a:p>
          <a:p>
            <a:pPr marL="0" indent="0">
              <a:buNone/>
            </a:pPr>
            <a:r>
              <a:rPr lang="en-US" dirty="0">
                <a:solidFill>
                  <a:schemeClr val="tx1">
                    <a:lumMod val="50000"/>
                    <a:lumOff val="50000"/>
                  </a:schemeClr>
                </a:solidFill>
              </a:rPr>
              <a:t>/</a:t>
            </a:r>
            <a:r>
              <a:rPr lang="en-US" dirty="0" err="1">
                <a:solidFill>
                  <a:schemeClr val="tx1">
                    <a:lumMod val="50000"/>
                    <a:lumOff val="50000"/>
                  </a:schemeClr>
                </a:solidFill>
              </a:rPr>
              <a:t>etc</a:t>
            </a:r>
            <a:r>
              <a:rPr lang="en-US" dirty="0">
                <a:solidFill>
                  <a:schemeClr val="tx1">
                    <a:lumMod val="50000"/>
                    <a:lumOff val="50000"/>
                  </a:schemeClr>
                </a:solidFill>
              </a:rPr>
              <a:t>    #configuration files</a:t>
            </a:r>
          </a:p>
          <a:p>
            <a:pPr marL="0" indent="0">
              <a:buNone/>
            </a:pPr>
            <a:r>
              <a:rPr lang="en-US" dirty="0">
                <a:solidFill>
                  <a:schemeClr val="tx1">
                    <a:lumMod val="50000"/>
                    <a:lumOff val="50000"/>
                  </a:schemeClr>
                </a:solidFill>
              </a:rPr>
              <a:t>/home    #user home</a:t>
            </a:r>
          </a:p>
          <a:p>
            <a:pPr marL="0" indent="0">
              <a:buNone/>
            </a:pPr>
            <a:r>
              <a:rPr lang="en-US" dirty="0">
                <a:solidFill>
                  <a:schemeClr val="tx1">
                    <a:lumMod val="50000"/>
                    <a:lumOff val="50000"/>
                  </a:schemeClr>
                </a:solidFill>
              </a:rPr>
              <a:t>/</a:t>
            </a:r>
            <a:r>
              <a:rPr lang="en-US" dirty="0" err="1">
                <a:solidFill>
                  <a:schemeClr val="tx1">
                    <a:lumMod val="50000"/>
                    <a:lumOff val="50000"/>
                  </a:schemeClr>
                </a:solidFill>
              </a:rPr>
              <a:t>var</a:t>
            </a:r>
            <a:r>
              <a:rPr lang="en-US" dirty="0">
                <a:solidFill>
                  <a:schemeClr val="tx1">
                    <a:lumMod val="50000"/>
                    <a:lumOff val="50000"/>
                  </a:schemeClr>
                </a:solidFill>
              </a:rPr>
              <a:t>    #variable length files</a:t>
            </a:r>
          </a:p>
        </p:txBody>
      </p:sp>
      <p:sp>
        <p:nvSpPr>
          <p:cNvPr id="4" name="Title 1">
            <a:extLst>
              <a:ext uri="{FF2B5EF4-FFF2-40B4-BE49-F238E27FC236}">
                <a16:creationId xmlns:a16="http://schemas.microsoft.com/office/drawing/2014/main" id="{0341206D-90F7-45B1-8E1E-E78BAA49FE88}"/>
              </a:ext>
            </a:extLst>
          </p:cNvPr>
          <p:cNvSpPr txBox="1">
            <a:spLocks/>
          </p:cNvSpPr>
          <p:nvPr/>
        </p:nvSpPr>
        <p:spPr>
          <a:xfrm>
            <a:off x="844827" y="4899052"/>
            <a:ext cx="10515600" cy="1325563"/>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000" dirty="0">
              <a:solidFill>
                <a:schemeClr val="tx1">
                  <a:lumMod val="50000"/>
                  <a:lumOff val="50000"/>
                </a:schemeClr>
              </a:solidFill>
            </a:endParaRPr>
          </a:p>
          <a:p>
            <a:endParaRPr lang="en-US" sz="2000" dirty="0">
              <a:solidFill>
                <a:schemeClr val="tx1">
                  <a:lumMod val="50000"/>
                  <a:lumOff val="50000"/>
                </a:schemeClr>
              </a:solidFill>
            </a:endParaRPr>
          </a:p>
          <a:p>
            <a:endParaRPr lang="en-US" sz="2000" dirty="0">
              <a:solidFill>
                <a:schemeClr val="tx1">
                  <a:lumMod val="50000"/>
                  <a:lumOff val="50000"/>
                </a:schemeClr>
              </a:solidFill>
            </a:endParaRPr>
          </a:p>
          <a:p>
            <a:endParaRPr lang="en-US" sz="2000" dirty="0">
              <a:solidFill>
                <a:schemeClr val="tx1">
                  <a:lumMod val="50000"/>
                  <a:lumOff val="50000"/>
                </a:schemeClr>
              </a:solidFill>
            </a:endParaRPr>
          </a:p>
          <a:p>
            <a:r>
              <a:rPr lang="en-US" sz="2000" dirty="0">
                <a:solidFill>
                  <a:schemeClr val="tx1">
                    <a:lumMod val="50000"/>
                    <a:lumOff val="50000"/>
                  </a:schemeClr>
                </a:solidFill>
              </a:rPr>
              <a:t>‘/’ or ‘root’ is the highest point of the Linux file system. Everything including hardware is represented in Folder and File structure. In general, the baseline directory structure and usage of it should be the same across various Linux distributions as defined by the file system Hierarchy Standard (FHS). Viewing log files needs administrator (superuser / root) access.</a:t>
            </a:r>
          </a:p>
        </p:txBody>
      </p:sp>
    </p:spTree>
    <p:extLst>
      <p:ext uri="{BB962C8B-B14F-4D97-AF65-F5344CB8AC3E}">
        <p14:creationId xmlns:p14="http://schemas.microsoft.com/office/powerpoint/2010/main" val="3038217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4F1DE-B2E7-480E-9D11-0B2A0DE983AC}"/>
              </a:ext>
            </a:extLst>
          </p:cNvPr>
          <p:cNvSpPr>
            <a:spLocks noGrp="1"/>
          </p:cNvSpPr>
          <p:nvPr>
            <p:ph type="title"/>
          </p:nvPr>
        </p:nvSpPr>
        <p:spPr/>
        <p:txBody>
          <a:bodyPr/>
          <a:lstStyle/>
          <a:p>
            <a:r>
              <a:rPr lang="en-US" dirty="0">
                <a:solidFill>
                  <a:schemeClr val="tx1">
                    <a:lumMod val="50000"/>
                    <a:lumOff val="50000"/>
                  </a:schemeClr>
                </a:solidFill>
              </a:rPr>
              <a:t>/</a:t>
            </a:r>
            <a:r>
              <a:rPr lang="en-US" dirty="0" err="1">
                <a:solidFill>
                  <a:schemeClr val="tx1">
                    <a:lumMod val="50000"/>
                    <a:lumOff val="50000"/>
                  </a:schemeClr>
                </a:solidFill>
              </a:rPr>
              <a:t>etc</a:t>
            </a:r>
            <a:endParaRPr lang="en-US" dirty="0">
              <a:solidFill>
                <a:schemeClr val="tx1">
                  <a:lumMod val="50000"/>
                  <a:lumOff val="50000"/>
                </a:schemeClr>
              </a:solidFill>
            </a:endParaRPr>
          </a:p>
        </p:txBody>
      </p:sp>
      <p:sp>
        <p:nvSpPr>
          <p:cNvPr id="3" name="Content Placeholder 2">
            <a:extLst>
              <a:ext uri="{FF2B5EF4-FFF2-40B4-BE49-F238E27FC236}">
                <a16:creationId xmlns:a16="http://schemas.microsoft.com/office/drawing/2014/main" id="{8F4EDF89-8C90-4F2D-B5C2-6DF63328EBF7}"/>
              </a:ext>
            </a:extLst>
          </p:cNvPr>
          <p:cNvSpPr>
            <a:spLocks noGrp="1"/>
          </p:cNvSpPr>
          <p:nvPr>
            <p:ph idx="1"/>
          </p:nvPr>
        </p:nvSpPr>
        <p:spPr>
          <a:xfrm>
            <a:off x="838200" y="1885785"/>
            <a:ext cx="10515600" cy="4351338"/>
          </a:xfrm>
        </p:spPr>
        <p:txBody>
          <a:bodyPr>
            <a:normAutofit fontScale="47500" lnSpcReduction="20000"/>
          </a:bodyPr>
          <a:lstStyle/>
          <a:p>
            <a:pPr marL="0" indent="0">
              <a:buNone/>
            </a:pPr>
            <a:r>
              <a:rPr lang="en-US" dirty="0">
                <a:solidFill>
                  <a:schemeClr val="tx1">
                    <a:lumMod val="50000"/>
                    <a:lumOff val="50000"/>
                  </a:schemeClr>
                </a:solidFill>
              </a:rPr>
              <a:t>/</a:t>
            </a:r>
            <a:r>
              <a:rPr lang="en-US" dirty="0" err="1">
                <a:solidFill>
                  <a:schemeClr val="tx1">
                    <a:lumMod val="50000"/>
                    <a:lumOff val="50000"/>
                  </a:schemeClr>
                </a:solidFill>
              </a:rPr>
              <a:t>etc</a:t>
            </a:r>
            <a:r>
              <a:rPr lang="en-US" dirty="0">
                <a:solidFill>
                  <a:schemeClr val="tx1">
                    <a:lumMod val="50000"/>
                    <a:lumOff val="50000"/>
                  </a:schemeClr>
                </a:solidFill>
              </a:rPr>
              <a:t>/</a:t>
            </a:r>
            <a:r>
              <a:rPr lang="en-US" dirty="0" err="1">
                <a:solidFill>
                  <a:schemeClr val="tx1">
                    <a:lumMod val="50000"/>
                    <a:lumOff val="50000"/>
                  </a:schemeClr>
                </a:solidFill>
              </a:rPr>
              <a:t>sudoers</a:t>
            </a:r>
            <a:r>
              <a:rPr lang="en-US" dirty="0">
                <a:solidFill>
                  <a:schemeClr val="tx1">
                    <a:lumMod val="50000"/>
                    <a:lumOff val="50000"/>
                  </a:schemeClr>
                </a:solidFill>
              </a:rPr>
              <a:t>    #the privileges for who can run what, edited by </a:t>
            </a:r>
            <a:r>
              <a:rPr lang="en-US" dirty="0" err="1">
                <a:solidFill>
                  <a:schemeClr val="tx1">
                    <a:lumMod val="50000"/>
                    <a:lumOff val="50000"/>
                  </a:schemeClr>
                </a:solidFill>
              </a:rPr>
              <a:t>visudo</a:t>
            </a:r>
            <a:endParaRPr lang="en-US" dirty="0">
              <a:solidFill>
                <a:schemeClr val="tx1">
                  <a:lumMod val="50000"/>
                  <a:lumOff val="50000"/>
                </a:schemeClr>
              </a:solidFill>
            </a:endParaRPr>
          </a:p>
          <a:p>
            <a:pPr marL="0" indent="0">
              <a:buNone/>
            </a:pPr>
            <a:endParaRPr lang="en-US" dirty="0">
              <a:solidFill>
                <a:schemeClr val="tx1">
                  <a:lumMod val="50000"/>
                  <a:lumOff val="50000"/>
                </a:schemeClr>
              </a:solidFill>
            </a:endParaRPr>
          </a:p>
          <a:p>
            <a:pPr marL="0" indent="0">
              <a:buNone/>
            </a:pPr>
            <a:r>
              <a:rPr lang="en-US" dirty="0">
                <a:solidFill>
                  <a:schemeClr val="tx1">
                    <a:lumMod val="50000"/>
                    <a:lumOff val="50000"/>
                  </a:schemeClr>
                </a:solidFill>
              </a:rPr>
              <a:t>/</a:t>
            </a:r>
            <a:r>
              <a:rPr lang="en-US" dirty="0" err="1">
                <a:solidFill>
                  <a:schemeClr val="tx1">
                    <a:lumMod val="50000"/>
                    <a:lumOff val="50000"/>
                  </a:schemeClr>
                </a:solidFill>
              </a:rPr>
              <a:t>etc</a:t>
            </a:r>
            <a:r>
              <a:rPr lang="en-US" dirty="0">
                <a:solidFill>
                  <a:schemeClr val="tx1">
                    <a:lumMod val="50000"/>
                    <a:lumOff val="50000"/>
                  </a:schemeClr>
                </a:solidFill>
              </a:rPr>
              <a:t>/network/interfaces    #CentOS or RHEL equivalent /</a:t>
            </a:r>
            <a:r>
              <a:rPr lang="en-US" dirty="0" err="1">
                <a:solidFill>
                  <a:schemeClr val="tx1">
                    <a:lumMod val="50000"/>
                    <a:lumOff val="50000"/>
                  </a:schemeClr>
                </a:solidFill>
              </a:rPr>
              <a:t>etc</a:t>
            </a:r>
            <a:r>
              <a:rPr lang="en-US" dirty="0">
                <a:solidFill>
                  <a:schemeClr val="tx1">
                    <a:lumMod val="50000"/>
                    <a:lumOff val="50000"/>
                  </a:schemeClr>
                </a:solidFill>
              </a:rPr>
              <a:t>/</a:t>
            </a:r>
            <a:r>
              <a:rPr lang="en-US" dirty="0" err="1">
                <a:solidFill>
                  <a:schemeClr val="tx1">
                    <a:lumMod val="50000"/>
                    <a:lumOff val="50000"/>
                  </a:schemeClr>
                </a:solidFill>
              </a:rPr>
              <a:t>sysconfig</a:t>
            </a:r>
            <a:r>
              <a:rPr lang="en-US" dirty="0">
                <a:solidFill>
                  <a:schemeClr val="tx1">
                    <a:lumMod val="50000"/>
                    <a:lumOff val="50000"/>
                  </a:schemeClr>
                </a:solidFill>
              </a:rPr>
              <a:t>/network-scripts, </a:t>
            </a:r>
            <a:r>
              <a:rPr lang="en-US" dirty="0" err="1">
                <a:solidFill>
                  <a:schemeClr val="tx1">
                    <a:lumMod val="50000"/>
                    <a:lumOff val="50000"/>
                  </a:schemeClr>
                </a:solidFill>
              </a:rPr>
              <a:t>ifquery</a:t>
            </a:r>
            <a:r>
              <a:rPr lang="en-US" dirty="0">
                <a:solidFill>
                  <a:schemeClr val="tx1">
                    <a:lumMod val="50000"/>
                    <a:lumOff val="50000"/>
                  </a:schemeClr>
                </a:solidFill>
              </a:rPr>
              <a:t> -a</a:t>
            </a:r>
          </a:p>
          <a:p>
            <a:pPr marL="0" indent="0">
              <a:buNone/>
            </a:pPr>
            <a:r>
              <a:rPr lang="en-US" dirty="0">
                <a:solidFill>
                  <a:schemeClr val="tx1">
                    <a:lumMod val="50000"/>
                    <a:lumOff val="50000"/>
                  </a:schemeClr>
                </a:solidFill>
              </a:rPr>
              <a:t>/</a:t>
            </a:r>
            <a:r>
              <a:rPr lang="en-US" dirty="0" err="1">
                <a:solidFill>
                  <a:schemeClr val="tx1">
                    <a:lumMod val="50000"/>
                    <a:lumOff val="50000"/>
                  </a:schemeClr>
                </a:solidFill>
              </a:rPr>
              <a:t>etc</a:t>
            </a:r>
            <a:r>
              <a:rPr lang="en-US" dirty="0">
                <a:solidFill>
                  <a:schemeClr val="tx1">
                    <a:lumMod val="50000"/>
                    <a:lumOff val="50000"/>
                  </a:schemeClr>
                </a:solidFill>
              </a:rPr>
              <a:t>/network/</a:t>
            </a:r>
            <a:r>
              <a:rPr lang="en-US" dirty="0" err="1">
                <a:solidFill>
                  <a:schemeClr val="tx1">
                    <a:lumMod val="50000"/>
                    <a:lumOff val="50000"/>
                  </a:schemeClr>
                </a:solidFill>
              </a:rPr>
              <a:t>interfaces.d</a:t>
            </a:r>
            <a:r>
              <a:rPr lang="en-US" dirty="0">
                <a:solidFill>
                  <a:schemeClr val="tx1">
                    <a:lumMod val="50000"/>
                    <a:lumOff val="50000"/>
                  </a:schemeClr>
                </a:solidFill>
              </a:rPr>
              <a:t>/</a:t>
            </a:r>
          </a:p>
          <a:p>
            <a:pPr marL="0" indent="0">
              <a:buNone/>
            </a:pPr>
            <a:endParaRPr lang="en-US" dirty="0">
              <a:solidFill>
                <a:schemeClr val="tx1">
                  <a:lumMod val="50000"/>
                  <a:lumOff val="50000"/>
                </a:schemeClr>
              </a:solidFill>
            </a:endParaRPr>
          </a:p>
          <a:p>
            <a:pPr marL="0" indent="0">
              <a:buNone/>
            </a:pPr>
            <a:r>
              <a:rPr lang="en-US" dirty="0">
                <a:solidFill>
                  <a:schemeClr val="tx1">
                    <a:lumMod val="50000"/>
                    <a:lumOff val="50000"/>
                  </a:schemeClr>
                </a:solidFill>
              </a:rPr>
              <a:t>/</a:t>
            </a:r>
            <a:r>
              <a:rPr lang="en-US" dirty="0" err="1">
                <a:solidFill>
                  <a:schemeClr val="tx1">
                    <a:lumMod val="50000"/>
                    <a:lumOff val="50000"/>
                  </a:schemeClr>
                </a:solidFill>
              </a:rPr>
              <a:t>etc</a:t>
            </a:r>
            <a:r>
              <a:rPr lang="en-US" dirty="0">
                <a:solidFill>
                  <a:schemeClr val="tx1">
                    <a:lumMod val="50000"/>
                    <a:lumOff val="50000"/>
                  </a:schemeClr>
                </a:solidFill>
              </a:rPr>
              <a:t>/</a:t>
            </a:r>
            <a:r>
              <a:rPr lang="en-US" dirty="0" err="1">
                <a:solidFill>
                  <a:schemeClr val="tx1">
                    <a:lumMod val="50000"/>
                    <a:lumOff val="50000"/>
                  </a:schemeClr>
                </a:solidFill>
              </a:rPr>
              <a:t>dhcp</a:t>
            </a:r>
            <a:r>
              <a:rPr lang="en-US" dirty="0">
                <a:solidFill>
                  <a:schemeClr val="tx1">
                    <a:lumMod val="50000"/>
                    <a:lumOff val="50000"/>
                  </a:schemeClr>
                </a:solidFill>
              </a:rPr>
              <a:t>/</a:t>
            </a:r>
            <a:r>
              <a:rPr lang="en-US" dirty="0" err="1">
                <a:solidFill>
                  <a:schemeClr val="tx1">
                    <a:lumMod val="50000"/>
                    <a:lumOff val="50000"/>
                  </a:schemeClr>
                </a:solidFill>
              </a:rPr>
              <a:t>dhclient.conf</a:t>
            </a:r>
            <a:endParaRPr lang="en-US" dirty="0">
              <a:solidFill>
                <a:schemeClr val="tx1">
                  <a:lumMod val="50000"/>
                  <a:lumOff val="50000"/>
                </a:schemeClr>
              </a:solidFill>
            </a:endParaRPr>
          </a:p>
          <a:p>
            <a:pPr marL="0" indent="0">
              <a:buNone/>
            </a:pPr>
            <a:endParaRPr lang="en-US" dirty="0">
              <a:solidFill>
                <a:schemeClr val="tx1">
                  <a:lumMod val="50000"/>
                  <a:lumOff val="50000"/>
                </a:schemeClr>
              </a:solidFill>
            </a:endParaRPr>
          </a:p>
          <a:p>
            <a:pPr marL="0" indent="0">
              <a:buNone/>
            </a:pPr>
            <a:r>
              <a:rPr lang="en-US" dirty="0">
                <a:solidFill>
                  <a:schemeClr val="tx1">
                    <a:lumMod val="50000"/>
                    <a:lumOff val="50000"/>
                  </a:schemeClr>
                </a:solidFill>
              </a:rPr>
              <a:t>/</a:t>
            </a:r>
            <a:r>
              <a:rPr lang="en-US" dirty="0" err="1">
                <a:solidFill>
                  <a:schemeClr val="tx1">
                    <a:lumMod val="50000"/>
                    <a:lumOff val="50000"/>
                  </a:schemeClr>
                </a:solidFill>
              </a:rPr>
              <a:t>etc</a:t>
            </a:r>
            <a:r>
              <a:rPr lang="en-US" dirty="0">
                <a:solidFill>
                  <a:schemeClr val="tx1">
                    <a:lumMod val="50000"/>
                    <a:lumOff val="50000"/>
                  </a:schemeClr>
                </a:solidFill>
              </a:rPr>
              <a:t>/</a:t>
            </a:r>
            <a:r>
              <a:rPr lang="en-US" dirty="0" err="1">
                <a:solidFill>
                  <a:schemeClr val="tx1">
                    <a:lumMod val="50000"/>
                    <a:lumOff val="50000"/>
                  </a:schemeClr>
                </a:solidFill>
              </a:rPr>
              <a:t>resolv.conf</a:t>
            </a:r>
            <a:r>
              <a:rPr lang="en-US" dirty="0">
                <a:solidFill>
                  <a:schemeClr val="tx1">
                    <a:lumMod val="50000"/>
                    <a:lumOff val="50000"/>
                  </a:schemeClr>
                </a:solidFill>
              </a:rPr>
              <a:t>    #local domains and server names</a:t>
            </a:r>
          </a:p>
          <a:p>
            <a:pPr marL="0" indent="0">
              <a:buNone/>
            </a:pPr>
            <a:r>
              <a:rPr lang="en-US" dirty="0">
                <a:solidFill>
                  <a:schemeClr val="tx1">
                    <a:lumMod val="50000"/>
                    <a:lumOff val="50000"/>
                  </a:schemeClr>
                </a:solidFill>
              </a:rPr>
              <a:t>/</a:t>
            </a:r>
            <a:r>
              <a:rPr lang="en-US" dirty="0" err="1">
                <a:solidFill>
                  <a:schemeClr val="tx1">
                    <a:lumMod val="50000"/>
                    <a:lumOff val="50000"/>
                  </a:schemeClr>
                </a:solidFill>
              </a:rPr>
              <a:t>etc</a:t>
            </a:r>
            <a:r>
              <a:rPr lang="en-US" dirty="0">
                <a:solidFill>
                  <a:schemeClr val="tx1">
                    <a:lumMod val="50000"/>
                    <a:lumOff val="50000"/>
                  </a:schemeClr>
                </a:solidFill>
              </a:rPr>
              <a:t>/</a:t>
            </a:r>
            <a:r>
              <a:rPr lang="en-US" dirty="0" err="1">
                <a:solidFill>
                  <a:schemeClr val="tx1">
                    <a:lumMod val="50000"/>
                    <a:lumOff val="50000"/>
                  </a:schemeClr>
                </a:solidFill>
              </a:rPr>
              <a:t>frr</a:t>
            </a:r>
            <a:r>
              <a:rPr lang="en-US" dirty="0">
                <a:solidFill>
                  <a:schemeClr val="tx1">
                    <a:lumMod val="50000"/>
                    <a:lumOff val="50000"/>
                  </a:schemeClr>
                </a:solidFill>
              </a:rPr>
              <a:t>    #free range routing</a:t>
            </a:r>
          </a:p>
          <a:p>
            <a:pPr marL="0" indent="0">
              <a:buNone/>
            </a:pPr>
            <a:r>
              <a:rPr lang="en-US" dirty="0">
                <a:solidFill>
                  <a:schemeClr val="tx1">
                    <a:lumMod val="50000"/>
                    <a:lumOff val="50000"/>
                  </a:schemeClr>
                </a:solidFill>
              </a:rPr>
              <a:t>/</a:t>
            </a:r>
            <a:r>
              <a:rPr lang="en-US" dirty="0" err="1">
                <a:solidFill>
                  <a:schemeClr val="tx1">
                    <a:lumMod val="50000"/>
                    <a:lumOff val="50000"/>
                  </a:schemeClr>
                </a:solidFill>
              </a:rPr>
              <a:t>etc</a:t>
            </a:r>
            <a:r>
              <a:rPr lang="en-US" dirty="0">
                <a:solidFill>
                  <a:schemeClr val="tx1">
                    <a:lumMod val="50000"/>
                    <a:lumOff val="50000"/>
                  </a:schemeClr>
                </a:solidFill>
              </a:rPr>
              <a:t>/hostname</a:t>
            </a:r>
          </a:p>
          <a:p>
            <a:pPr marL="0" indent="0">
              <a:buNone/>
            </a:pPr>
            <a:r>
              <a:rPr lang="en-US" dirty="0">
                <a:solidFill>
                  <a:schemeClr val="tx1">
                    <a:lumMod val="50000"/>
                    <a:lumOff val="50000"/>
                  </a:schemeClr>
                </a:solidFill>
              </a:rPr>
              <a:t>/</a:t>
            </a:r>
            <a:r>
              <a:rPr lang="en-US" dirty="0" err="1">
                <a:solidFill>
                  <a:schemeClr val="tx1">
                    <a:lumMod val="50000"/>
                    <a:lumOff val="50000"/>
                  </a:schemeClr>
                </a:solidFill>
              </a:rPr>
              <a:t>etc</a:t>
            </a:r>
            <a:r>
              <a:rPr lang="en-US" dirty="0">
                <a:solidFill>
                  <a:schemeClr val="tx1">
                    <a:lumMod val="50000"/>
                    <a:lumOff val="50000"/>
                  </a:schemeClr>
                </a:solidFill>
              </a:rPr>
              <a:t>/hosts    #first point of lookup for any host prior to going out to the DNS server</a:t>
            </a:r>
          </a:p>
          <a:p>
            <a:pPr marL="0" indent="0">
              <a:buNone/>
            </a:pPr>
            <a:r>
              <a:rPr lang="en-US" dirty="0">
                <a:solidFill>
                  <a:schemeClr val="tx1">
                    <a:lumMod val="50000"/>
                    <a:lumOff val="50000"/>
                  </a:schemeClr>
                </a:solidFill>
              </a:rPr>
              <a:t>/</a:t>
            </a:r>
            <a:r>
              <a:rPr lang="en-US" dirty="0" err="1">
                <a:solidFill>
                  <a:schemeClr val="tx1">
                    <a:lumMod val="50000"/>
                    <a:lumOff val="50000"/>
                  </a:schemeClr>
                </a:solidFill>
              </a:rPr>
              <a:t>etc</a:t>
            </a:r>
            <a:r>
              <a:rPr lang="en-US" dirty="0">
                <a:solidFill>
                  <a:schemeClr val="tx1">
                    <a:lumMod val="50000"/>
                    <a:lumOff val="50000"/>
                  </a:schemeClr>
                </a:solidFill>
              </a:rPr>
              <a:t>/</a:t>
            </a:r>
            <a:r>
              <a:rPr lang="en-US" dirty="0" err="1">
                <a:solidFill>
                  <a:schemeClr val="tx1">
                    <a:lumMod val="50000"/>
                    <a:lumOff val="50000"/>
                  </a:schemeClr>
                </a:solidFill>
              </a:rPr>
              <a:t>nsswitch.conf</a:t>
            </a:r>
            <a:r>
              <a:rPr lang="en-US" dirty="0">
                <a:solidFill>
                  <a:schemeClr val="tx1">
                    <a:lumMod val="50000"/>
                    <a:lumOff val="50000"/>
                  </a:schemeClr>
                </a:solidFill>
              </a:rPr>
              <a:t>    #can include directory services like NIS+ or LDAP</a:t>
            </a:r>
          </a:p>
          <a:p>
            <a:pPr marL="0" indent="0">
              <a:buNone/>
            </a:pPr>
            <a:endParaRPr lang="en-US" dirty="0">
              <a:solidFill>
                <a:schemeClr val="tx1">
                  <a:lumMod val="50000"/>
                  <a:lumOff val="50000"/>
                </a:schemeClr>
              </a:solidFill>
            </a:endParaRPr>
          </a:p>
          <a:p>
            <a:pPr marL="0" indent="0">
              <a:buNone/>
            </a:pPr>
            <a:r>
              <a:rPr lang="en-US" dirty="0">
                <a:solidFill>
                  <a:schemeClr val="tx1">
                    <a:lumMod val="50000"/>
                    <a:lumOff val="50000"/>
                  </a:schemeClr>
                </a:solidFill>
              </a:rPr>
              <a:t>/</a:t>
            </a:r>
            <a:r>
              <a:rPr lang="en-US" dirty="0" err="1">
                <a:solidFill>
                  <a:schemeClr val="tx1">
                    <a:lumMod val="50000"/>
                    <a:lumOff val="50000"/>
                  </a:schemeClr>
                </a:solidFill>
              </a:rPr>
              <a:t>etc</a:t>
            </a:r>
            <a:r>
              <a:rPr lang="en-US" dirty="0">
                <a:solidFill>
                  <a:schemeClr val="tx1">
                    <a:lumMod val="50000"/>
                    <a:lumOff val="50000"/>
                  </a:schemeClr>
                </a:solidFill>
              </a:rPr>
              <a:t>/cumulus/</a:t>
            </a:r>
            <a:r>
              <a:rPr lang="en-US" dirty="0" err="1">
                <a:solidFill>
                  <a:schemeClr val="tx1">
                    <a:lumMod val="50000"/>
                    <a:lumOff val="50000"/>
                  </a:schemeClr>
                </a:solidFill>
              </a:rPr>
              <a:t>acl</a:t>
            </a:r>
            <a:r>
              <a:rPr lang="en-US" dirty="0">
                <a:solidFill>
                  <a:schemeClr val="tx1">
                    <a:lumMod val="50000"/>
                    <a:lumOff val="50000"/>
                  </a:schemeClr>
                </a:solidFill>
              </a:rPr>
              <a:t>/*</a:t>
            </a:r>
          </a:p>
          <a:p>
            <a:pPr marL="0" indent="0">
              <a:buNone/>
            </a:pPr>
            <a:r>
              <a:rPr lang="en-US" dirty="0">
                <a:solidFill>
                  <a:schemeClr val="tx1">
                    <a:lumMod val="50000"/>
                    <a:lumOff val="50000"/>
                  </a:schemeClr>
                </a:solidFill>
              </a:rPr>
              <a:t>/</a:t>
            </a:r>
            <a:r>
              <a:rPr lang="en-US" dirty="0" err="1">
                <a:solidFill>
                  <a:schemeClr val="tx1">
                    <a:lumMod val="50000"/>
                    <a:lumOff val="50000"/>
                  </a:schemeClr>
                </a:solidFill>
              </a:rPr>
              <a:t>etc</a:t>
            </a:r>
            <a:r>
              <a:rPr lang="en-US" dirty="0">
                <a:solidFill>
                  <a:schemeClr val="tx1">
                    <a:lumMod val="50000"/>
                    <a:lumOff val="50000"/>
                  </a:schemeClr>
                </a:solidFill>
              </a:rPr>
              <a:t>/cumulus/</a:t>
            </a:r>
            <a:r>
              <a:rPr lang="en-US" dirty="0" err="1">
                <a:solidFill>
                  <a:schemeClr val="tx1">
                    <a:lumMod val="50000"/>
                    <a:lumOff val="50000"/>
                  </a:schemeClr>
                </a:solidFill>
              </a:rPr>
              <a:t>ports.conf</a:t>
            </a:r>
            <a:endParaRPr lang="en-US" dirty="0">
              <a:solidFill>
                <a:schemeClr val="tx1">
                  <a:lumMod val="50000"/>
                  <a:lumOff val="50000"/>
                </a:schemeClr>
              </a:solidFill>
            </a:endParaRPr>
          </a:p>
          <a:p>
            <a:pPr marL="0" indent="0">
              <a:buNone/>
            </a:pPr>
            <a:r>
              <a:rPr lang="en-US" dirty="0">
                <a:solidFill>
                  <a:schemeClr val="tx1">
                    <a:lumMod val="50000"/>
                    <a:lumOff val="50000"/>
                  </a:schemeClr>
                </a:solidFill>
              </a:rPr>
              <a:t>/</a:t>
            </a:r>
            <a:r>
              <a:rPr lang="en-US" dirty="0" err="1">
                <a:solidFill>
                  <a:schemeClr val="tx1">
                    <a:lumMod val="50000"/>
                    <a:lumOff val="50000"/>
                  </a:schemeClr>
                </a:solidFill>
              </a:rPr>
              <a:t>etc</a:t>
            </a:r>
            <a:r>
              <a:rPr lang="en-US" dirty="0">
                <a:solidFill>
                  <a:schemeClr val="tx1">
                    <a:lumMod val="50000"/>
                    <a:lumOff val="50000"/>
                  </a:schemeClr>
                </a:solidFill>
              </a:rPr>
              <a:t>/cumulus/</a:t>
            </a:r>
            <a:r>
              <a:rPr lang="en-US" dirty="0" err="1">
                <a:solidFill>
                  <a:schemeClr val="tx1">
                    <a:lumMod val="50000"/>
                    <a:lumOff val="50000"/>
                  </a:schemeClr>
                </a:solidFill>
              </a:rPr>
              <a:t>switchd.conf</a:t>
            </a:r>
            <a:endParaRPr lang="en-US" dirty="0">
              <a:solidFill>
                <a:schemeClr val="tx1">
                  <a:lumMod val="50000"/>
                  <a:lumOff val="50000"/>
                </a:schemeClr>
              </a:solidFill>
            </a:endParaRPr>
          </a:p>
        </p:txBody>
      </p:sp>
    </p:spTree>
    <p:extLst>
      <p:ext uri="{BB962C8B-B14F-4D97-AF65-F5344CB8AC3E}">
        <p14:creationId xmlns:p14="http://schemas.microsoft.com/office/powerpoint/2010/main" val="1113636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4F1DE-B2E7-480E-9D11-0B2A0DE983AC}"/>
              </a:ext>
            </a:extLst>
          </p:cNvPr>
          <p:cNvSpPr>
            <a:spLocks noGrp="1"/>
          </p:cNvSpPr>
          <p:nvPr>
            <p:ph type="title"/>
          </p:nvPr>
        </p:nvSpPr>
        <p:spPr/>
        <p:txBody>
          <a:bodyPr/>
          <a:lstStyle/>
          <a:p>
            <a:r>
              <a:rPr lang="en-US" dirty="0">
                <a:solidFill>
                  <a:schemeClr val="tx1">
                    <a:lumMod val="50000"/>
                    <a:lumOff val="50000"/>
                  </a:schemeClr>
                </a:solidFill>
              </a:rPr>
              <a:t>/</a:t>
            </a:r>
            <a:r>
              <a:rPr lang="en-US" dirty="0" err="1">
                <a:solidFill>
                  <a:schemeClr val="tx1">
                    <a:lumMod val="50000"/>
                    <a:lumOff val="50000"/>
                  </a:schemeClr>
                </a:solidFill>
              </a:rPr>
              <a:t>var</a:t>
            </a:r>
            <a:endParaRPr lang="en-US" dirty="0">
              <a:solidFill>
                <a:schemeClr val="tx1">
                  <a:lumMod val="50000"/>
                  <a:lumOff val="50000"/>
                </a:schemeClr>
              </a:solidFill>
            </a:endParaRPr>
          </a:p>
        </p:txBody>
      </p:sp>
      <p:sp>
        <p:nvSpPr>
          <p:cNvPr id="3" name="Content Placeholder 2">
            <a:extLst>
              <a:ext uri="{FF2B5EF4-FFF2-40B4-BE49-F238E27FC236}">
                <a16:creationId xmlns:a16="http://schemas.microsoft.com/office/drawing/2014/main" id="{8F4EDF89-8C90-4F2D-B5C2-6DF63328EBF7}"/>
              </a:ext>
            </a:extLst>
          </p:cNvPr>
          <p:cNvSpPr>
            <a:spLocks noGrp="1"/>
          </p:cNvSpPr>
          <p:nvPr>
            <p:ph idx="1"/>
          </p:nvPr>
        </p:nvSpPr>
        <p:spPr>
          <a:xfrm>
            <a:off x="838200" y="1885785"/>
            <a:ext cx="10515600" cy="4351338"/>
          </a:xfrm>
        </p:spPr>
        <p:txBody>
          <a:bodyPr>
            <a:normAutofit/>
          </a:bodyPr>
          <a:lstStyle/>
          <a:p>
            <a:pPr marL="0" indent="0">
              <a:buNone/>
            </a:pPr>
            <a:r>
              <a:rPr lang="en-US" dirty="0">
                <a:solidFill>
                  <a:schemeClr val="tx1">
                    <a:lumMod val="50000"/>
                    <a:lumOff val="50000"/>
                  </a:schemeClr>
                </a:solidFill>
              </a:rPr>
              <a:t>/</a:t>
            </a:r>
            <a:r>
              <a:rPr lang="en-US" dirty="0" err="1">
                <a:solidFill>
                  <a:schemeClr val="tx1">
                    <a:lumMod val="50000"/>
                    <a:lumOff val="50000"/>
                  </a:schemeClr>
                </a:solidFill>
              </a:rPr>
              <a:t>var</a:t>
            </a:r>
            <a:r>
              <a:rPr lang="en-US" dirty="0">
                <a:solidFill>
                  <a:schemeClr val="tx1">
                    <a:lumMod val="50000"/>
                    <a:lumOff val="50000"/>
                  </a:schemeClr>
                </a:solidFill>
              </a:rPr>
              <a:t>/log    #log files</a:t>
            </a:r>
          </a:p>
          <a:p>
            <a:pPr marL="0" indent="0">
              <a:buNone/>
            </a:pPr>
            <a:r>
              <a:rPr lang="en-US" dirty="0">
                <a:solidFill>
                  <a:schemeClr val="tx1">
                    <a:lumMod val="50000"/>
                    <a:lumOff val="50000"/>
                  </a:schemeClr>
                </a:solidFill>
              </a:rPr>
              <a:t>/</a:t>
            </a:r>
            <a:r>
              <a:rPr lang="en-US" dirty="0" err="1">
                <a:solidFill>
                  <a:schemeClr val="tx1">
                    <a:lumMod val="50000"/>
                    <a:lumOff val="50000"/>
                  </a:schemeClr>
                </a:solidFill>
              </a:rPr>
              <a:t>var</a:t>
            </a:r>
            <a:r>
              <a:rPr lang="en-US" dirty="0">
                <a:solidFill>
                  <a:schemeClr val="tx1">
                    <a:lumMod val="50000"/>
                    <a:lumOff val="50000"/>
                  </a:schemeClr>
                </a:solidFill>
              </a:rPr>
              <a:t>/log/syslog    #system log</a:t>
            </a:r>
          </a:p>
          <a:p>
            <a:pPr marL="0" indent="0">
              <a:buNone/>
            </a:pPr>
            <a:r>
              <a:rPr lang="en-US" dirty="0">
                <a:solidFill>
                  <a:schemeClr val="tx1">
                    <a:lumMod val="50000"/>
                    <a:lumOff val="50000"/>
                  </a:schemeClr>
                </a:solidFill>
              </a:rPr>
              <a:t>/</a:t>
            </a:r>
            <a:r>
              <a:rPr lang="en-US" dirty="0" err="1">
                <a:solidFill>
                  <a:schemeClr val="tx1">
                    <a:lumMod val="50000"/>
                    <a:lumOff val="50000"/>
                  </a:schemeClr>
                </a:solidFill>
              </a:rPr>
              <a:t>var</a:t>
            </a:r>
            <a:r>
              <a:rPr lang="en-US" dirty="0">
                <a:solidFill>
                  <a:schemeClr val="tx1">
                    <a:lumMod val="50000"/>
                    <a:lumOff val="50000"/>
                  </a:schemeClr>
                </a:solidFill>
              </a:rPr>
              <a:t>/lib/</a:t>
            </a:r>
            <a:r>
              <a:rPr lang="en-US" dirty="0" err="1">
                <a:solidFill>
                  <a:schemeClr val="tx1">
                    <a:lumMod val="50000"/>
                    <a:lumOff val="50000"/>
                  </a:schemeClr>
                </a:solidFill>
              </a:rPr>
              <a:t>dhcp</a:t>
            </a:r>
            <a:r>
              <a:rPr lang="en-US" dirty="0">
                <a:solidFill>
                  <a:schemeClr val="tx1">
                    <a:lumMod val="50000"/>
                    <a:lumOff val="50000"/>
                  </a:schemeClr>
                </a:solidFill>
              </a:rPr>
              <a:t>/*.leases</a:t>
            </a:r>
          </a:p>
        </p:txBody>
      </p:sp>
    </p:spTree>
    <p:extLst>
      <p:ext uri="{BB962C8B-B14F-4D97-AF65-F5344CB8AC3E}">
        <p14:creationId xmlns:p14="http://schemas.microsoft.com/office/powerpoint/2010/main" val="3570369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4FCBC-D10B-40E6-95CA-4F2014A2CA96}"/>
              </a:ext>
            </a:extLst>
          </p:cNvPr>
          <p:cNvSpPr>
            <a:spLocks noGrp="1"/>
          </p:cNvSpPr>
          <p:nvPr>
            <p:ph type="title"/>
          </p:nvPr>
        </p:nvSpPr>
        <p:spPr/>
        <p:txBody>
          <a:bodyPr/>
          <a:lstStyle/>
          <a:p>
            <a:r>
              <a:rPr lang="en-US" dirty="0">
                <a:solidFill>
                  <a:schemeClr val="tx1">
                    <a:lumMod val="50000"/>
                    <a:lumOff val="50000"/>
                  </a:schemeClr>
                </a:solidFill>
              </a:rPr>
              <a:t>File system - Interaction / Navigation</a:t>
            </a:r>
          </a:p>
        </p:txBody>
      </p:sp>
      <p:sp>
        <p:nvSpPr>
          <p:cNvPr id="3" name="Content Placeholder 2">
            <a:extLst>
              <a:ext uri="{FF2B5EF4-FFF2-40B4-BE49-F238E27FC236}">
                <a16:creationId xmlns:a16="http://schemas.microsoft.com/office/drawing/2014/main" id="{28991E58-B3DE-46E8-AA82-8C09BE8C5782}"/>
              </a:ext>
            </a:extLst>
          </p:cNvPr>
          <p:cNvSpPr>
            <a:spLocks noGrp="1"/>
          </p:cNvSpPr>
          <p:nvPr>
            <p:ph idx="1"/>
          </p:nvPr>
        </p:nvSpPr>
        <p:spPr>
          <a:xfrm>
            <a:off x="838200" y="1689356"/>
            <a:ext cx="10515600" cy="4351338"/>
          </a:xfrm>
        </p:spPr>
        <p:txBody>
          <a:bodyPr>
            <a:noAutofit/>
          </a:bodyPr>
          <a:lstStyle/>
          <a:p>
            <a:pPr marL="0" indent="0">
              <a:buNone/>
            </a:pPr>
            <a:r>
              <a:rPr lang="en-US" sz="2000" dirty="0" err="1">
                <a:solidFill>
                  <a:schemeClr val="tx1">
                    <a:lumMod val="50000"/>
                    <a:lumOff val="50000"/>
                  </a:schemeClr>
                </a:solidFill>
              </a:rPr>
              <a:t>pwd</a:t>
            </a:r>
            <a:r>
              <a:rPr lang="en-US" sz="2000" dirty="0">
                <a:solidFill>
                  <a:schemeClr val="tx1">
                    <a:lumMod val="50000"/>
                    <a:lumOff val="50000"/>
                  </a:schemeClr>
                </a:solidFill>
              </a:rPr>
              <a:t>    #present working directory</a:t>
            </a:r>
          </a:p>
          <a:p>
            <a:pPr marL="0" indent="0">
              <a:buNone/>
            </a:pPr>
            <a:r>
              <a:rPr lang="en-US" sz="2000" dirty="0">
                <a:solidFill>
                  <a:schemeClr val="tx1">
                    <a:lumMod val="50000"/>
                    <a:lumOff val="50000"/>
                  </a:schemeClr>
                </a:solidFill>
              </a:rPr>
              <a:t>ls    #list out files and sub-directories, -l for long list</a:t>
            </a:r>
          </a:p>
          <a:p>
            <a:pPr marL="0" indent="0">
              <a:buNone/>
            </a:pPr>
            <a:r>
              <a:rPr lang="en-US" sz="2000" dirty="0">
                <a:solidFill>
                  <a:schemeClr val="tx1">
                    <a:lumMod val="50000"/>
                    <a:lumOff val="50000"/>
                  </a:schemeClr>
                </a:solidFill>
              </a:rPr>
              <a:t>ls –la    #list all details about each entry, -al can also be used</a:t>
            </a:r>
          </a:p>
          <a:p>
            <a:pPr marL="0" indent="0">
              <a:buNone/>
            </a:pPr>
            <a:r>
              <a:rPr lang="en-US" sz="2000" dirty="0">
                <a:solidFill>
                  <a:schemeClr val="tx1">
                    <a:lumMod val="50000"/>
                    <a:lumOff val="50000"/>
                  </a:schemeClr>
                </a:solidFill>
              </a:rPr>
              <a:t>cd    #change directory, try /, ~</a:t>
            </a:r>
          </a:p>
          <a:p>
            <a:pPr marL="0" indent="0">
              <a:buNone/>
            </a:pPr>
            <a:r>
              <a:rPr lang="en-US" sz="2000" dirty="0" err="1">
                <a:solidFill>
                  <a:schemeClr val="tx1">
                    <a:lumMod val="50000"/>
                    <a:lumOff val="50000"/>
                  </a:schemeClr>
                </a:solidFill>
              </a:rPr>
              <a:t>rm</a:t>
            </a:r>
            <a:r>
              <a:rPr lang="en-US" sz="2000" dirty="0">
                <a:solidFill>
                  <a:schemeClr val="tx1">
                    <a:lumMod val="50000"/>
                    <a:lumOff val="50000"/>
                  </a:schemeClr>
                </a:solidFill>
              </a:rPr>
              <a:t>    #remove files </a:t>
            </a:r>
          </a:p>
          <a:p>
            <a:pPr marL="0" indent="0">
              <a:buNone/>
            </a:pPr>
            <a:r>
              <a:rPr lang="en-US" sz="2000" dirty="0" err="1">
                <a:solidFill>
                  <a:schemeClr val="tx1">
                    <a:lumMod val="50000"/>
                    <a:lumOff val="50000"/>
                  </a:schemeClr>
                </a:solidFill>
              </a:rPr>
              <a:t>mkdir</a:t>
            </a:r>
            <a:r>
              <a:rPr lang="en-US" sz="2000" dirty="0">
                <a:solidFill>
                  <a:schemeClr val="tx1">
                    <a:lumMod val="50000"/>
                    <a:lumOff val="50000"/>
                  </a:schemeClr>
                </a:solidFill>
              </a:rPr>
              <a:t>    #make directory</a:t>
            </a:r>
          </a:p>
          <a:p>
            <a:pPr marL="0" indent="0">
              <a:buNone/>
            </a:pPr>
            <a:r>
              <a:rPr lang="en-US" sz="2000" dirty="0" err="1">
                <a:solidFill>
                  <a:schemeClr val="tx1">
                    <a:lumMod val="50000"/>
                    <a:lumOff val="50000"/>
                  </a:schemeClr>
                </a:solidFill>
              </a:rPr>
              <a:t>rmdir</a:t>
            </a:r>
            <a:r>
              <a:rPr lang="en-US" sz="2000" dirty="0">
                <a:solidFill>
                  <a:schemeClr val="tx1">
                    <a:lumMod val="50000"/>
                    <a:lumOff val="50000"/>
                  </a:schemeClr>
                </a:solidFill>
              </a:rPr>
              <a:t>    #remove directory</a:t>
            </a:r>
          </a:p>
          <a:p>
            <a:pPr marL="0" indent="0">
              <a:buNone/>
            </a:pPr>
            <a:r>
              <a:rPr lang="en-US" sz="2000" dirty="0" err="1">
                <a:solidFill>
                  <a:schemeClr val="tx1">
                    <a:lumMod val="50000"/>
                    <a:lumOff val="50000"/>
                  </a:schemeClr>
                </a:solidFill>
              </a:rPr>
              <a:t>cp</a:t>
            </a:r>
            <a:r>
              <a:rPr lang="en-US" sz="2000" dirty="0">
                <a:solidFill>
                  <a:schemeClr val="tx1">
                    <a:lumMod val="50000"/>
                    <a:lumOff val="50000"/>
                  </a:schemeClr>
                </a:solidFill>
              </a:rPr>
              <a:t>    #copy</a:t>
            </a:r>
          </a:p>
          <a:p>
            <a:pPr marL="0" indent="0">
              <a:buNone/>
            </a:pPr>
            <a:r>
              <a:rPr lang="en-US" sz="2000" dirty="0" err="1">
                <a:solidFill>
                  <a:schemeClr val="tx1">
                    <a:lumMod val="50000"/>
                    <a:lumOff val="50000"/>
                  </a:schemeClr>
                </a:solidFill>
              </a:rPr>
              <a:t>nano</a:t>
            </a:r>
            <a:r>
              <a:rPr lang="en-US" sz="2000" dirty="0">
                <a:solidFill>
                  <a:schemeClr val="tx1">
                    <a:lumMod val="50000"/>
                    <a:lumOff val="50000"/>
                  </a:schemeClr>
                </a:solidFill>
              </a:rPr>
              <a:t>    #file editor, legacy ones – vi/emacs</a:t>
            </a:r>
          </a:p>
          <a:p>
            <a:pPr marL="0" indent="0">
              <a:buNone/>
            </a:pPr>
            <a:r>
              <a:rPr lang="en-US" sz="2000" dirty="0">
                <a:solidFill>
                  <a:schemeClr val="tx1">
                    <a:lumMod val="50000"/>
                    <a:lumOff val="50000"/>
                  </a:schemeClr>
                </a:solidFill>
              </a:rPr>
              <a:t>echo $PATH    #contents of the $PATH variable</a:t>
            </a:r>
          </a:p>
          <a:p>
            <a:pPr marL="0" indent="0">
              <a:buNone/>
            </a:pPr>
            <a:r>
              <a:rPr lang="en-US" sz="2000" dirty="0">
                <a:solidFill>
                  <a:schemeClr val="tx1">
                    <a:lumMod val="50000"/>
                    <a:lumOff val="50000"/>
                  </a:schemeClr>
                </a:solidFill>
              </a:rPr>
              <a:t>./    #refers to the current working directory</a:t>
            </a:r>
          </a:p>
        </p:txBody>
      </p:sp>
    </p:spTree>
    <p:extLst>
      <p:ext uri="{BB962C8B-B14F-4D97-AF65-F5344CB8AC3E}">
        <p14:creationId xmlns:p14="http://schemas.microsoft.com/office/powerpoint/2010/main" val="4256969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4FCBC-D10B-40E6-95CA-4F2014A2CA96}"/>
              </a:ext>
            </a:extLst>
          </p:cNvPr>
          <p:cNvSpPr>
            <a:spLocks noGrp="1"/>
          </p:cNvSpPr>
          <p:nvPr>
            <p:ph type="title"/>
          </p:nvPr>
        </p:nvSpPr>
        <p:spPr/>
        <p:txBody>
          <a:bodyPr/>
          <a:lstStyle/>
          <a:p>
            <a:r>
              <a:rPr lang="en-US" dirty="0">
                <a:solidFill>
                  <a:schemeClr val="tx1">
                    <a:lumMod val="50000"/>
                    <a:lumOff val="50000"/>
                  </a:schemeClr>
                </a:solidFill>
              </a:rPr>
              <a:t>File system - Interaction / Navigation Contd.</a:t>
            </a:r>
          </a:p>
        </p:txBody>
      </p:sp>
      <p:sp>
        <p:nvSpPr>
          <p:cNvPr id="3" name="Content Placeholder 2">
            <a:extLst>
              <a:ext uri="{FF2B5EF4-FFF2-40B4-BE49-F238E27FC236}">
                <a16:creationId xmlns:a16="http://schemas.microsoft.com/office/drawing/2014/main" id="{28991E58-B3DE-46E8-AA82-8C09BE8C5782}"/>
              </a:ext>
            </a:extLst>
          </p:cNvPr>
          <p:cNvSpPr>
            <a:spLocks noGrp="1"/>
          </p:cNvSpPr>
          <p:nvPr>
            <p:ph idx="1"/>
          </p:nvPr>
        </p:nvSpPr>
        <p:spPr>
          <a:xfrm>
            <a:off x="838200" y="1689356"/>
            <a:ext cx="10515600" cy="4351338"/>
          </a:xfrm>
        </p:spPr>
        <p:txBody>
          <a:bodyPr>
            <a:noAutofit/>
          </a:bodyPr>
          <a:lstStyle/>
          <a:p>
            <a:pPr marL="0" indent="0">
              <a:buNone/>
            </a:pPr>
            <a:r>
              <a:rPr lang="en-US" sz="2400" dirty="0">
                <a:solidFill>
                  <a:schemeClr val="tx1">
                    <a:lumMod val="50000"/>
                    <a:lumOff val="50000"/>
                  </a:schemeClr>
                </a:solidFill>
              </a:rPr>
              <a:t>which &lt;command&gt; #displays the path of the executable command</a:t>
            </a:r>
          </a:p>
          <a:p>
            <a:pPr marL="0" indent="0">
              <a:buNone/>
            </a:pPr>
            <a:r>
              <a:rPr lang="en-US" sz="2400" dirty="0">
                <a:solidFill>
                  <a:schemeClr val="tx1">
                    <a:lumMod val="50000"/>
                    <a:lumOff val="50000"/>
                  </a:schemeClr>
                </a:solidFill>
              </a:rPr>
              <a:t>cat &lt;file&gt;    #display file contents</a:t>
            </a:r>
          </a:p>
          <a:p>
            <a:pPr marL="0" indent="0">
              <a:buNone/>
            </a:pPr>
            <a:r>
              <a:rPr lang="en-US" sz="2400" dirty="0">
                <a:solidFill>
                  <a:schemeClr val="tx1">
                    <a:lumMod val="50000"/>
                    <a:lumOff val="50000"/>
                  </a:schemeClr>
                </a:solidFill>
              </a:rPr>
              <a:t>less &lt;file&gt;    #view one page at a time</a:t>
            </a:r>
          </a:p>
          <a:p>
            <a:pPr marL="0" indent="0">
              <a:buNone/>
            </a:pPr>
            <a:r>
              <a:rPr lang="en-US" sz="2400" dirty="0">
                <a:solidFill>
                  <a:schemeClr val="tx1">
                    <a:lumMod val="50000"/>
                    <a:lumOff val="50000"/>
                  </a:schemeClr>
                </a:solidFill>
              </a:rPr>
              <a:t>grep &lt;pattern&gt; &lt;file&gt;    #search for a pattern in a file flags –E, -</a:t>
            </a:r>
            <a:r>
              <a:rPr lang="en-US" sz="2400" dirty="0" err="1">
                <a:solidFill>
                  <a:schemeClr val="tx1">
                    <a:lumMod val="50000"/>
                    <a:lumOff val="50000"/>
                  </a:schemeClr>
                </a:solidFill>
              </a:rPr>
              <a:t>i</a:t>
            </a:r>
            <a:endParaRPr lang="en-US" sz="2400" dirty="0">
              <a:solidFill>
                <a:schemeClr val="tx1">
                  <a:lumMod val="50000"/>
                  <a:lumOff val="50000"/>
                </a:schemeClr>
              </a:solidFill>
            </a:endParaRPr>
          </a:p>
          <a:p>
            <a:pPr marL="0" indent="0">
              <a:buNone/>
            </a:pPr>
            <a:r>
              <a:rPr lang="en-US" sz="2400" dirty="0">
                <a:solidFill>
                  <a:schemeClr val="tx1">
                    <a:lumMod val="50000"/>
                    <a:lumOff val="50000"/>
                  </a:schemeClr>
                </a:solidFill>
              </a:rPr>
              <a:t>head &lt;file&gt;   #see the first few lines of a file</a:t>
            </a:r>
          </a:p>
          <a:p>
            <a:pPr marL="0" indent="0">
              <a:buNone/>
            </a:pPr>
            <a:r>
              <a:rPr lang="en-US" sz="2400" dirty="0">
                <a:solidFill>
                  <a:schemeClr val="tx1">
                    <a:lumMod val="50000"/>
                    <a:lumOff val="50000"/>
                  </a:schemeClr>
                </a:solidFill>
              </a:rPr>
              <a:t>tail &lt;file&gt;    #see the last few lines of a file, flag –f to view in real time</a:t>
            </a:r>
          </a:p>
          <a:p>
            <a:pPr marL="0" indent="0">
              <a:buNone/>
            </a:pPr>
            <a:r>
              <a:rPr lang="en-US" sz="2400" dirty="0">
                <a:solidFill>
                  <a:schemeClr val="tx1">
                    <a:lumMod val="50000"/>
                    <a:lumOff val="50000"/>
                  </a:schemeClr>
                </a:solidFill>
              </a:rPr>
              <a:t>|    #pipe or redirection</a:t>
            </a:r>
          </a:p>
        </p:txBody>
      </p:sp>
    </p:spTree>
    <p:extLst>
      <p:ext uri="{BB962C8B-B14F-4D97-AF65-F5344CB8AC3E}">
        <p14:creationId xmlns:p14="http://schemas.microsoft.com/office/powerpoint/2010/main" val="2388061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4F1DE-B2E7-480E-9D11-0B2A0DE983AC}"/>
              </a:ext>
            </a:extLst>
          </p:cNvPr>
          <p:cNvSpPr>
            <a:spLocks noGrp="1"/>
          </p:cNvSpPr>
          <p:nvPr>
            <p:ph type="title"/>
          </p:nvPr>
        </p:nvSpPr>
        <p:spPr/>
        <p:txBody>
          <a:bodyPr/>
          <a:lstStyle/>
          <a:p>
            <a:r>
              <a:rPr lang="en-US" dirty="0">
                <a:solidFill>
                  <a:schemeClr val="tx1">
                    <a:lumMod val="50000"/>
                    <a:lumOff val="50000"/>
                  </a:schemeClr>
                </a:solidFill>
              </a:rPr>
              <a:t>File permissions</a:t>
            </a:r>
          </a:p>
        </p:txBody>
      </p:sp>
      <p:sp>
        <p:nvSpPr>
          <p:cNvPr id="3" name="Content Placeholder 2">
            <a:extLst>
              <a:ext uri="{FF2B5EF4-FFF2-40B4-BE49-F238E27FC236}">
                <a16:creationId xmlns:a16="http://schemas.microsoft.com/office/drawing/2014/main" id="{8F4EDF89-8C90-4F2D-B5C2-6DF63328EBF7}"/>
              </a:ext>
            </a:extLst>
          </p:cNvPr>
          <p:cNvSpPr>
            <a:spLocks noGrp="1"/>
          </p:cNvSpPr>
          <p:nvPr>
            <p:ph idx="1"/>
          </p:nvPr>
        </p:nvSpPr>
        <p:spPr>
          <a:xfrm>
            <a:off x="838200" y="1885785"/>
            <a:ext cx="10515600" cy="4351338"/>
          </a:xfrm>
        </p:spPr>
        <p:txBody>
          <a:bodyPr>
            <a:normAutofit/>
          </a:bodyPr>
          <a:lstStyle/>
          <a:p>
            <a:pPr marL="0" indent="0">
              <a:buNone/>
            </a:pPr>
            <a:r>
              <a:rPr lang="en-US" dirty="0" err="1">
                <a:solidFill>
                  <a:schemeClr val="tx1">
                    <a:lumMod val="50000"/>
                    <a:lumOff val="50000"/>
                  </a:schemeClr>
                </a:solidFill>
              </a:rPr>
              <a:t>tuuugggooo</a:t>
            </a:r>
            <a:endParaRPr lang="en-US" dirty="0">
              <a:solidFill>
                <a:schemeClr val="tx1">
                  <a:lumMod val="50000"/>
                  <a:lumOff val="50000"/>
                </a:schemeClr>
              </a:solidFill>
            </a:endParaRPr>
          </a:p>
          <a:p>
            <a:pPr marL="0" indent="0">
              <a:buNone/>
            </a:pPr>
            <a:r>
              <a:rPr lang="en-US" dirty="0">
                <a:solidFill>
                  <a:schemeClr val="tx1">
                    <a:lumMod val="50000"/>
                    <a:lumOff val="50000"/>
                  </a:schemeClr>
                </a:solidFill>
              </a:rPr>
              <a:t>t – type    #d: directory, -: file, l: link/shortcut, c: special file</a:t>
            </a:r>
          </a:p>
          <a:p>
            <a:pPr marL="0" indent="0">
              <a:buNone/>
            </a:pPr>
            <a:r>
              <a:rPr lang="en-US" dirty="0">
                <a:solidFill>
                  <a:schemeClr val="tx1">
                    <a:lumMod val="50000"/>
                    <a:lumOff val="50000"/>
                  </a:schemeClr>
                </a:solidFill>
              </a:rPr>
              <a:t>u – user</a:t>
            </a:r>
          </a:p>
          <a:p>
            <a:pPr marL="0" indent="0">
              <a:buNone/>
            </a:pPr>
            <a:r>
              <a:rPr lang="en-US" dirty="0">
                <a:solidFill>
                  <a:schemeClr val="tx1">
                    <a:lumMod val="50000"/>
                    <a:lumOff val="50000"/>
                  </a:schemeClr>
                </a:solidFill>
              </a:rPr>
              <a:t>g – group</a:t>
            </a:r>
          </a:p>
          <a:p>
            <a:pPr marL="0" indent="0">
              <a:buNone/>
            </a:pPr>
            <a:r>
              <a:rPr lang="en-US" dirty="0">
                <a:solidFill>
                  <a:schemeClr val="tx1">
                    <a:lumMod val="50000"/>
                    <a:lumOff val="50000"/>
                  </a:schemeClr>
                </a:solidFill>
              </a:rPr>
              <a:t>o – others </a:t>
            </a:r>
          </a:p>
          <a:p>
            <a:pPr marL="0" indent="0">
              <a:buNone/>
            </a:pPr>
            <a:endParaRPr lang="en-US" dirty="0">
              <a:solidFill>
                <a:schemeClr val="tx1">
                  <a:lumMod val="50000"/>
                  <a:lumOff val="50000"/>
                </a:schemeClr>
              </a:solidFill>
            </a:endParaRPr>
          </a:p>
          <a:p>
            <a:pPr marL="0" indent="0">
              <a:buNone/>
            </a:pPr>
            <a:r>
              <a:rPr lang="en-US" dirty="0">
                <a:solidFill>
                  <a:schemeClr val="tx1">
                    <a:lumMod val="50000"/>
                    <a:lumOff val="50000"/>
                  </a:schemeClr>
                </a:solidFill>
              </a:rPr>
              <a:t>Two most import types of objects in the Linux file system are directories(‘d’) and files(‘-’).</a:t>
            </a:r>
          </a:p>
          <a:p>
            <a:pPr marL="0" indent="0">
              <a:buNone/>
            </a:pPr>
            <a:endParaRPr lang="en-US" dirty="0">
              <a:solidFill>
                <a:schemeClr val="tx1">
                  <a:lumMod val="50000"/>
                  <a:lumOff val="50000"/>
                </a:schemeClr>
              </a:solidFill>
            </a:endParaRPr>
          </a:p>
        </p:txBody>
      </p:sp>
      <p:sp>
        <p:nvSpPr>
          <p:cNvPr id="4" name="Title 1">
            <a:extLst>
              <a:ext uri="{FF2B5EF4-FFF2-40B4-BE49-F238E27FC236}">
                <a16:creationId xmlns:a16="http://schemas.microsoft.com/office/drawing/2014/main" id="{E2422E93-71E7-4B53-B0FE-845997456C98}"/>
              </a:ext>
            </a:extLst>
          </p:cNvPr>
          <p:cNvSpPr txBox="1">
            <a:spLocks/>
          </p:cNvSpPr>
          <p:nvPr/>
        </p:nvSpPr>
        <p:spPr>
          <a:xfrm>
            <a:off x="844827" y="552685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000" dirty="0">
              <a:solidFill>
                <a:schemeClr val="tx1">
                  <a:lumMod val="50000"/>
                  <a:lumOff val="50000"/>
                </a:schemeClr>
              </a:solidFill>
            </a:endParaRPr>
          </a:p>
          <a:p>
            <a:endParaRPr lang="en-US" sz="2000" dirty="0">
              <a:solidFill>
                <a:schemeClr val="tx1">
                  <a:lumMod val="50000"/>
                  <a:lumOff val="50000"/>
                </a:schemeClr>
              </a:solidFill>
            </a:endParaRPr>
          </a:p>
          <a:p>
            <a:endParaRPr lang="en-US" sz="2000" dirty="0">
              <a:solidFill>
                <a:schemeClr val="tx1">
                  <a:lumMod val="50000"/>
                  <a:lumOff val="50000"/>
                </a:schemeClr>
              </a:solidFill>
            </a:endParaRPr>
          </a:p>
        </p:txBody>
      </p:sp>
    </p:spTree>
    <p:extLst>
      <p:ext uri="{BB962C8B-B14F-4D97-AF65-F5344CB8AC3E}">
        <p14:creationId xmlns:p14="http://schemas.microsoft.com/office/powerpoint/2010/main" val="2082066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4F1DE-B2E7-480E-9D11-0B2A0DE983AC}"/>
              </a:ext>
            </a:extLst>
          </p:cNvPr>
          <p:cNvSpPr>
            <a:spLocks noGrp="1"/>
          </p:cNvSpPr>
          <p:nvPr>
            <p:ph type="title"/>
          </p:nvPr>
        </p:nvSpPr>
        <p:spPr>
          <a:xfrm>
            <a:off x="874644" y="298864"/>
            <a:ext cx="10515600" cy="1325563"/>
          </a:xfrm>
        </p:spPr>
        <p:txBody>
          <a:bodyPr/>
          <a:lstStyle/>
          <a:p>
            <a:r>
              <a:rPr lang="en-US" dirty="0">
                <a:solidFill>
                  <a:schemeClr val="tx1">
                    <a:lumMod val="50000"/>
                    <a:lumOff val="50000"/>
                  </a:schemeClr>
                </a:solidFill>
              </a:rPr>
              <a:t>User</a:t>
            </a:r>
          </a:p>
        </p:txBody>
      </p:sp>
      <p:sp>
        <p:nvSpPr>
          <p:cNvPr id="3" name="Content Placeholder 2">
            <a:extLst>
              <a:ext uri="{FF2B5EF4-FFF2-40B4-BE49-F238E27FC236}">
                <a16:creationId xmlns:a16="http://schemas.microsoft.com/office/drawing/2014/main" id="{8F4EDF89-8C90-4F2D-B5C2-6DF63328EBF7}"/>
              </a:ext>
            </a:extLst>
          </p:cNvPr>
          <p:cNvSpPr>
            <a:spLocks noGrp="1"/>
          </p:cNvSpPr>
          <p:nvPr>
            <p:ph idx="1"/>
          </p:nvPr>
        </p:nvSpPr>
        <p:spPr>
          <a:xfrm>
            <a:off x="838200" y="1885785"/>
            <a:ext cx="10515600" cy="4351338"/>
          </a:xfrm>
        </p:spPr>
        <p:txBody>
          <a:bodyPr>
            <a:normAutofit lnSpcReduction="10000"/>
          </a:bodyPr>
          <a:lstStyle/>
          <a:p>
            <a:pPr marL="0" indent="0">
              <a:buNone/>
            </a:pPr>
            <a:r>
              <a:rPr lang="en-US" dirty="0" err="1">
                <a:solidFill>
                  <a:schemeClr val="tx1">
                    <a:lumMod val="50000"/>
                    <a:lumOff val="50000"/>
                  </a:schemeClr>
                </a:solidFill>
              </a:rPr>
              <a:t>sudo</a:t>
            </a:r>
            <a:r>
              <a:rPr lang="en-US" dirty="0">
                <a:solidFill>
                  <a:schemeClr val="tx1">
                    <a:lumMod val="50000"/>
                    <a:lumOff val="50000"/>
                  </a:schemeClr>
                </a:solidFill>
              </a:rPr>
              <a:t> </a:t>
            </a:r>
            <a:r>
              <a:rPr lang="en-US" dirty="0" err="1">
                <a:solidFill>
                  <a:schemeClr val="tx1">
                    <a:lumMod val="50000"/>
                    <a:lumOff val="50000"/>
                  </a:schemeClr>
                </a:solidFill>
              </a:rPr>
              <a:t>passwd</a:t>
            </a:r>
            <a:r>
              <a:rPr lang="en-US" dirty="0">
                <a:solidFill>
                  <a:schemeClr val="tx1">
                    <a:lumMod val="50000"/>
                    <a:lumOff val="50000"/>
                  </a:schemeClr>
                </a:solidFill>
              </a:rPr>
              <a:t> root    #to set the root password</a:t>
            </a:r>
          </a:p>
          <a:p>
            <a:pPr marL="0" indent="0">
              <a:buNone/>
            </a:pPr>
            <a:r>
              <a:rPr lang="fr-FR" dirty="0" err="1">
                <a:solidFill>
                  <a:schemeClr val="tx1">
                    <a:lumMod val="50000"/>
                    <a:lumOff val="50000"/>
                  </a:schemeClr>
                </a:solidFill>
              </a:rPr>
              <a:t>vagrant@cumulus</a:t>
            </a:r>
            <a:r>
              <a:rPr lang="fr-FR" dirty="0">
                <a:solidFill>
                  <a:schemeClr val="tx1">
                    <a:lumMod val="50000"/>
                    <a:lumOff val="50000"/>
                  </a:schemeClr>
                </a:solidFill>
              </a:rPr>
              <a:t>:~$ id</a:t>
            </a:r>
          </a:p>
          <a:p>
            <a:pPr marL="0" indent="0">
              <a:buNone/>
            </a:pPr>
            <a:r>
              <a:rPr lang="fr-FR" dirty="0" err="1">
                <a:solidFill>
                  <a:schemeClr val="tx1">
                    <a:lumMod val="50000"/>
                    <a:lumOff val="50000"/>
                  </a:schemeClr>
                </a:solidFill>
              </a:rPr>
              <a:t>uid</a:t>
            </a:r>
            <a:r>
              <a:rPr lang="fr-FR" dirty="0">
                <a:solidFill>
                  <a:schemeClr val="tx1">
                    <a:lumMod val="50000"/>
                    <a:lumOff val="50000"/>
                  </a:schemeClr>
                </a:solidFill>
              </a:rPr>
              <a:t>=1001(</a:t>
            </a:r>
            <a:r>
              <a:rPr lang="fr-FR" dirty="0" err="1">
                <a:solidFill>
                  <a:schemeClr val="tx1">
                    <a:lumMod val="50000"/>
                    <a:lumOff val="50000"/>
                  </a:schemeClr>
                </a:solidFill>
              </a:rPr>
              <a:t>vagrant</a:t>
            </a:r>
            <a:r>
              <a:rPr lang="fr-FR" dirty="0">
                <a:solidFill>
                  <a:schemeClr val="tx1">
                    <a:lumMod val="50000"/>
                    <a:lumOff val="50000"/>
                  </a:schemeClr>
                </a:solidFill>
              </a:rPr>
              <a:t>) </a:t>
            </a:r>
            <a:r>
              <a:rPr lang="fr-FR" dirty="0" err="1">
                <a:solidFill>
                  <a:schemeClr val="tx1">
                    <a:lumMod val="50000"/>
                    <a:lumOff val="50000"/>
                  </a:schemeClr>
                </a:solidFill>
              </a:rPr>
              <a:t>gid</a:t>
            </a:r>
            <a:r>
              <a:rPr lang="fr-FR" dirty="0">
                <a:solidFill>
                  <a:schemeClr val="tx1">
                    <a:lumMod val="50000"/>
                    <a:lumOff val="50000"/>
                  </a:schemeClr>
                </a:solidFill>
              </a:rPr>
              <a:t>=1001(</a:t>
            </a:r>
            <a:r>
              <a:rPr lang="fr-FR" dirty="0" err="1">
                <a:solidFill>
                  <a:schemeClr val="tx1">
                    <a:lumMod val="50000"/>
                    <a:lumOff val="50000"/>
                  </a:schemeClr>
                </a:solidFill>
              </a:rPr>
              <a:t>vagrant</a:t>
            </a:r>
            <a:r>
              <a:rPr lang="fr-FR" dirty="0">
                <a:solidFill>
                  <a:schemeClr val="tx1">
                    <a:lumMod val="50000"/>
                    <a:lumOff val="50000"/>
                  </a:schemeClr>
                </a:solidFill>
              </a:rPr>
              <a:t>) groups=1001(</a:t>
            </a:r>
            <a:r>
              <a:rPr lang="fr-FR" dirty="0" err="1">
                <a:solidFill>
                  <a:schemeClr val="tx1">
                    <a:lumMod val="50000"/>
                    <a:lumOff val="50000"/>
                  </a:schemeClr>
                </a:solidFill>
              </a:rPr>
              <a:t>vagrant</a:t>
            </a:r>
            <a:r>
              <a:rPr lang="fr-FR" dirty="0">
                <a:solidFill>
                  <a:schemeClr val="tx1">
                    <a:lumMod val="50000"/>
                    <a:lumOff val="50000"/>
                  </a:schemeClr>
                </a:solidFill>
              </a:rPr>
              <a:t>),27(</a:t>
            </a:r>
            <a:r>
              <a:rPr lang="fr-FR" dirty="0" err="1">
                <a:solidFill>
                  <a:schemeClr val="tx1">
                    <a:lumMod val="50000"/>
                    <a:lumOff val="50000"/>
                  </a:schemeClr>
                </a:solidFill>
              </a:rPr>
              <a:t>sudo</a:t>
            </a:r>
            <a:r>
              <a:rPr lang="fr-FR" dirty="0">
                <a:solidFill>
                  <a:schemeClr val="tx1">
                    <a:lumMod val="50000"/>
                    <a:lumOff val="50000"/>
                  </a:schemeClr>
                </a:solidFill>
              </a:rPr>
              <a:t>)</a:t>
            </a:r>
          </a:p>
          <a:p>
            <a:pPr marL="0" indent="0">
              <a:buNone/>
            </a:pPr>
            <a:r>
              <a:rPr lang="en-US" dirty="0" err="1">
                <a:solidFill>
                  <a:schemeClr val="tx1">
                    <a:lumMod val="50000"/>
                    <a:lumOff val="50000"/>
                  </a:schemeClr>
                </a:solidFill>
              </a:rPr>
              <a:t>vagrant@cumulus</a:t>
            </a:r>
            <a:r>
              <a:rPr lang="en-US" dirty="0">
                <a:solidFill>
                  <a:schemeClr val="tx1">
                    <a:lumMod val="50000"/>
                    <a:lumOff val="50000"/>
                  </a:schemeClr>
                </a:solidFill>
              </a:rPr>
              <a:t>:~$ </a:t>
            </a:r>
            <a:r>
              <a:rPr lang="en-US" dirty="0" err="1">
                <a:solidFill>
                  <a:schemeClr val="tx1">
                    <a:lumMod val="50000"/>
                    <a:lumOff val="50000"/>
                  </a:schemeClr>
                </a:solidFill>
              </a:rPr>
              <a:t>whoami</a:t>
            </a:r>
            <a:endParaRPr lang="en-US" dirty="0">
              <a:solidFill>
                <a:schemeClr val="tx1">
                  <a:lumMod val="50000"/>
                  <a:lumOff val="50000"/>
                </a:schemeClr>
              </a:solidFill>
            </a:endParaRPr>
          </a:p>
          <a:p>
            <a:pPr marL="0" indent="0">
              <a:buNone/>
            </a:pPr>
            <a:r>
              <a:rPr lang="en-US" dirty="0">
                <a:solidFill>
                  <a:schemeClr val="tx1">
                    <a:lumMod val="50000"/>
                    <a:lumOff val="50000"/>
                  </a:schemeClr>
                </a:solidFill>
              </a:rPr>
              <a:t>vagrant</a:t>
            </a:r>
          </a:p>
          <a:p>
            <a:pPr marL="0" indent="0">
              <a:buNone/>
            </a:pPr>
            <a:r>
              <a:rPr lang="nl-NL" dirty="0">
                <a:solidFill>
                  <a:schemeClr val="tx1">
                    <a:lumMod val="50000"/>
                    <a:lumOff val="50000"/>
                  </a:schemeClr>
                </a:solidFill>
              </a:rPr>
              <a:t>vagrant@cumulus:~$ sudo id    #</a:t>
            </a:r>
            <a:r>
              <a:rPr lang="en-US" dirty="0">
                <a:solidFill>
                  <a:schemeClr val="tx1">
                    <a:lumMod val="50000"/>
                    <a:lumOff val="50000"/>
                  </a:schemeClr>
                </a:solidFill>
              </a:rPr>
              <a:t>Root user – ID 0</a:t>
            </a:r>
            <a:endParaRPr lang="nl-NL" dirty="0">
              <a:solidFill>
                <a:schemeClr val="tx1">
                  <a:lumMod val="50000"/>
                  <a:lumOff val="50000"/>
                </a:schemeClr>
              </a:solidFill>
            </a:endParaRPr>
          </a:p>
          <a:p>
            <a:pPr marL="0" indent="0">
              <a:buNone/>
            </a:pPr>
            <a:r>
              <a:rPr lang="nl-NL" dirty="0">
                <a:solidFill>
                  <a:schemeClr val="tx1">
                    <a:lumMod val="50000"/>
                    <a:lumOff val="50000"/>
                  </a:schemeClr>
                </a:solidFill>
              </a:rPr>
              <a:t>uid=0(root) gid=0(root) groups=0(root)</a:t>
            </a:r>
          </a:p>
          <a:p>
            <a:pPr marL="0" indent="0">
              <a:buNone/>
            </a:pPr>
            <a:r>
              <a:rPr lang="en-US" dirty="0" err="1">
                <a:solidFill>
                  <a:schemeClr val="tx1">
                    <a:lumMod val="50000"/>
                    <a:lumOff val="50000"/>
                  </a:schemeClr>
                </a:solidFill>
              </a:rPr>
              <a:t>vagrant@cumulus</a:t>
            </a:r>
            <a:r>
              <a:rPr lang="en-US" dirty="0">
                <a:solidFill>
                  <a:schemeClr val="tx1">
                    <a:lumMod val="50000"/>
                    <a:lumOff val="50000"/>
                  </a:schemeClr>
                </a:solidFill>
              </a:rPr>
              <a:t>:~$ </a:t>
            </a:r>
            <a:r>
              <a:rPr lang="en-US" dirty="0" err="1">
                <a:solidFill>
                  <a:schemeClr val="tx1">
                    <a:lumMod val="50000"/>
                    <a:lumOff val="50000"/>
                  </a:schemeClr>
                </a:solidFill>
              </a:rPr>
              <a:t>sudo</a:t>
            </a:r>
            <a:r>
              <a:rPr lang="en-US" dirty="0">
                <a:solidFill>
                  <a:schemeClr val="tx1">
                    <a:lumMod val="50000"/>
                    <a:lumOff val="50000"/>
                  </a:schemeClr>
                </a:solidFill>
              </a:rPr>
              <a:t> </a:t>
            </a:r>
            <a:r>
              <a:rPr lang="en-US" dirty="0" err="1">
                <a:solidFill>
                  <a:schemeClr val="tx1">
                    <a:lumMod val="50000"/>
                    <a:lumOff val="50000"/>
                  </a:schemeClr>
                </a:solidFill>
              </a:rPr>
              <a:t>whoami</a:t>
            </a:r>
            <a:endParaRPr lang="en-US" dirty="0">
              <a:solidFill>
                <a:schemeClr val="tx1">
                  <a:lumMod val="50000"/>
                  <a:lumOff val="50000"/>
                </a:schemeClr>
              </a:solidFill>
            </a:endParaRPr>
          </a:p>
          <a:p>
            <a:pPr marL="0" indent="0">
              <a:buNone/>
            </a:pPr>
            <a:r>
              <a:rPr lang="en-US" dirty="0">
                <a:solidFill>
                  <a:schemeClr val="tx1">
                    <a:lumMod val="50000"/>
                    <a:lumOff val="50000"/>
                  </a:schemeClr>
                </a:solidFill>
              </a:rPr>
              <a:t>root</a:t>
            </a:r>
          </a:p>
        </p:txBody>
      </p:sp>
      <p:sp>
        <p:nvSpPr>
          <p:cNvPr id="4" name="Title 1">
            <a:extLst>
              <a:ext uri="{FF2B5EF4-FFF2-40B4-BE49-F238E27FC236}">
                <a16:creationId xmlns:a16="http://schemas.microsoft.com/office/drawing/2014/main" id="{E2422E93-71E7-4B53-B0FE-845997456C98}"/>
              </a:ext>
            </a:extLst>
          </p:cNvPr>
          <p:cNvSpPr txBox="1">
            <a:spLocks/>
          </p:cNvSpPr>
          <p:nvPr/>
        </p:nvSpPr>
        <p:spPr>
          <a:xfrm>
            <a:off x="844827" y="552685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000" dirty="0">
              <a:solidFill>
                <a:schemeClr val="tx1">
                  <a:lumMod val="50000"/>
                  <a:lumOff val="50000"/>
                </a:schemeClr>
              </a:solidFill>
            </a:endParaRPr>
          </a:p>
          <a:p>
            <a:endParaRPr lang="en-US" sz="2000" dirty="0">
              <a:solidFill>
                <a:schemeClr val="tx1">
                  <a:lumMod val="50000"/>
                  <a:lumOff val="50000"/>
                </a:schemeClr>
              </a:solidFill>
            </a:endParaRPr>
          </a:p>
          <a:p>
            <a:endParaRPr lang="en-US" sz="2000" dirty="0">
              <a:solidFill>
                <a:schemeClr val="tx1">
                  <a:lumMod val="50000"/>
                  <a:lumOff val="50000"/>
                </a:schemeClr>
              </a:solidFill>
            </a:endParaRPr>
          </a:p>
        </p:txBody>
      </p:sp>
      <p:sp>
        <p:nvSpPr>
          <p:cNvPr id="5" name="Title 1">
            <a:extLst>
              <a:ext uri="{FF2B5EF4-FFF2-40B4-BE49-F238E27FC236}">
                <a16:creationId xmlns:a16="http://schemas.microsoft.com/office/drawing/2014/main" id="{82A48530-284F-487D-8196-371AD4EC1CC8}"/>
              </a:ext>
            </a:extLst>
          </p:cNvPr>
          <p:cNvSpPr txBox="1">
            <a:spLocks/>
          </p:cNvSpPr>
          <p:nvPr/>
        </p:nvSpPr>
        <p:spPr>
          <a:xfrm>
            <a:off x="877959" y="5533479"/>
            <a:ext cx="10515600" cy="132556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000" dirty="0">
              <a:solidFill>
                <a:schemeClr val="tx1">
                  <a:lumMod val="50000"/>
                  <a:lumOff val="50000"/>
                </a:schemeClr>
              </a:solidFill>
            </a:endParaRPr>
          </a:p>
          <a:p>
            <a:endParaRPr lang="en-US" sz="2000" dirty="0">
              <a:solidFill>
                <a:schemeClr val="tx1">
                  <a:lumMod val="50000"/>
                  <a:lumOff val="50000"/>
                </a:schemeClr>
              </a:solidFill>
            </a:endParaRPr>
          </a:p>
          <a:p>
            <a:endParaRPr lang="en-US" sz="2000" dirty="0">
              <a:solidFill>
                <a:schemeClr val="tx1">
                  <a:lumMod val="50000"/>
                  <a:lumOff val="50000"/>
                </a:schemeClr>
              </a:solidFill>
            </a:endParaRPr>
          </a:p>
          <a:p>
            <a:r>
              <a:rPr lang="en-US" sz="1700" dirty="0">
                <a:solidFill>
                  <a:schemeClr val="tx1">
                    <a:lumMod val="50000"/>
                    <a:lumOff val="50000"/>
                  </a:schemeClr>
                </a:solidFill>
              </a:rPr>
              <a:t>Many systems prevent you from becoming the root user</a:t>
            </a:r>
          </a:p>
          <a:p>
            <a:r>
              <a:rPr lang="en-US" sz="1700" dirty="0">
                <a:solidFill>
                  <a:schemeClr val="tx1">
                    <a:lumMod val="50000"/>
                    <a:lumOff val="50000"/>
                  </a:schemeClr>
                </a:solidFill>
              </a:rPr>
              <a:t>with </a:t>
            </a:r>
            <a:r>
              <a:rPr lang="en-US" sz="1700" b="1" dirty="0" err="1">
                <a:solidFill>
                  <a:schemeClr val="tx1">
                    <a:lumMod val="50000"/>
                    <a:lumOff val="50000"/>
                  </a:schemeClr>
                </a:solidFill>
              </a:rPr>
              <a:t>su</a:t>
            </a:r>
            <a:r>
              <a:rPr lang="en-US" sz="1700" b="1" dirty="0">
                <a:solidFill>
                  <a:schemeClr val="tx1">
                    <a:lumMod val="50000"/>
                    <a:lumOff val="50000"/>
                  </a:schemeClr>
                </a:solidFill>
              </a:rPr>
              <a:t> </a:t>
            </a:r>
            <a:r>
              <a:rPr lang="en-US" sz="1700" dirty="0">
                <a:solidFill>
                  <a:schemeClr val="tx1">
                    <a:lumMod val="50000"/>
                    <a:lumOff val="50000"/>
                  </a:schemeClr>
                </a:solidFill>
              </a:rPr>
              <a:t>and instead require you to use the </a:t>
            </a:r>
            <a:r>
              <a:rPr lang="en-US" sz="1700" b="1" dirty="0" err="1">
                <a:solidFill>
                  <a:schemeClr val="tx1">
                    <a:lumMod val="50000"/>
                    <a:lumOff val="50000"/>
                  </a:schemeClr>
                </a:solidFill>
              </a:rPr>
              <a:t>sudo</a:t>
            </a:r>
            <a:r>
              <a:rPr lang="en-US" sz="1700" b="1" dirty="0">
                <a:solidFill>
                  <a:schemeClr val="tx1">
                    <a:lumMod val="50000"/>
                    <a:lumOff val="50000"/>
                  </a:schemeClr>
                </a:solidFill>
              </a:rPr>
              <a:t> </a:t>
            </a:r>
            <a:r>
              <a:rPr lang="en-US" sz="1700" dirty="0">
                <a:solidFill>
                  <a:schemeClr val="tx1">
                    <a:lumMod val="50000"/>
                    <a:lumOff val="50000"/>
                  </a:schemeClr>
                </a:solidFill>
              </a:rPr>
              <a:t>command</a:t>
            </a:r>
            <a:endParaRPr lang="en-US" sz="900" dirty="0">
              <a:solidFill>
                <a:schemeClr val="tx1">
                  <a:lumMod val="50000"/>
                  <a:lumOff val="50000"/>
                </a:schemeClr>
              </a:solidFill>
            </a:endParaRPr>
          </a:p>
        </p:txBody>
      </p:sp>
    </p:spTree>
    <p:extLst>
      <p:ext uri="{BB962C8B-B14F-4D97-AF65-F5344CB8AC3E}">
        <p14:creationId xmlns:p14="http://schemas.microsoft.com/office/powerpoint/2010/main" val="1582316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4F1DE-B2E7-480E-9D11-0B2A0DE983AC}"/>
              </a:ext>
            </a:extLst>
          </p:cNvPr>
          <p:cNvSpPr>
            <a:spLocks noGrp="1"/>
          </p:cNvSpPr>
          <p:nvPr>
            <p:ph type="title"/>
          </p:nvPr>
        </p:nvSpPr>
        <p:spPr/>
        <p:txBody>
          <a:bodyPr/>
          <a:lstStyle/>
          <a:p>
            <a:r>
              <a:rPr lang="en-US" dirty="0">
                <a:solidFill>
                  <a:schemeClr val="tx1">
                    <a:lumMod val="50000"/>
                    <a:lumOff val="50000"/>
                  </a:schemeClr>
                </a:solidFill>
              </a:rPr>
              <a:t>Troubleshooting</a:t>
            </a:r>
          </a:p>
        </p:txBody>
      </p:sp>
      <p:sp>
        <p:nvSpPr>
          <p:cNvPr id="3" name="Content Placeholder 2">
            <a:extLst>
              <a:ext uri="{FF2B5EF4-FFF2-40B4-BE49-F238E27FC236}">
                <a16:creationId xmlns:a16="http://schemas.microsoft.com/office/drawing/2014/main" id="{8F4EDF89-8C90-4F2D-B5C2-6DF63328EBF7}"/>
              </a:ext>
            </a:extLst>
          </p:cNvPr>
          <p:cNvSpPr>
            <a:spLocks noGrp="1"/>
          </p:cNvSpPr>
          <p:nvPr>
            <p:ph idx="1"/>
          </p:nvPr>
        </p:nvSpPr>
        <p:spPr/>
        <p:txBody>
          <a:bodyPr/>
          <a:lstStyle/>
          <a:p>
            <a:pPr marL="0" indent="0">
              <a:buNone/>
            </a:pPr>
            <a:r>
              <a:rPr lang="en-US" dirty="0">
                <a:solidFill>
                  <a:schemeClr val="tx1">
                    <a:lumMod val="50000"/>
                    <a:lumOff val="50000"/>
                  </a:schemeClr>
                </a:solidFill>
              </a:rPr>
              <a:t>ping &lt;</a:t>
            </a:r>
            <a:r>
              <a:rPr lang="en-US" dirty="0" err="1">
                <a:solidFill>
                  <a:schemeClr val="tx1">
                    <a:lumMod val="50000"/>
                    <a:lumOff val="50000"/>
                  </a:schemeClr>
                </a:solidFill>
              </a:rPr>
              <a:t>ip</a:t>
            </a:r>
            <a:r>
              <a:rPr lang="en-US" dirty="0">
                <a:solidFill>
                  <a:schemeClr val="tx1">
                    <a:lumMod val="50000"/>
                    <a:lumOff val="50000"/>
                  </a:schemeClr>
                </a:solidFill>
              </a:rPr>
              <a:t>-address / </a:t>
            </a:r>
            <a:r>
              <a:rPr lang="en-US" dirty="0" err="1">
                <a:solidFill>
                  <a:schemeClr val="tx1">
                    <a:lumMod val="50000"/>
                    <a:lumOff val="50000"/>
                  </a:schemeClr>
                </a:solidFill>
              </a:rPr>
              <a:t>url</a:t>
            </a:r>
            <a:r>
              <a:rPr lang="en-US" dirty="0">
                <a:solidFill>
                  <a:schemeClr val="tx1">
                    <a:lumMod val="50000"/>
                    <a:lumOff val="50000"/>
                  </a:schemeClr>
                </a:solidFill>
              </a:rPr>
              <a:t>&gt;    #continuous ping</a:t>
            </a:r>
          </a:p>
          <a:p>
            <a:pPr marL="0" indent="0">
              <a:buNone/>
            </a:pPr>
            <a:r>
              <a:rPr lang="en-US" dirty="0">
                <a:solidFill>
                  <a:schemeClr val="tx1">
                    <a:lumMod val="50000"/>
                    <a:lumOff val="50000"/>
                  </a:schemeClr>
                </a:solidFill>
              </a:rPr>
              <a:t>ping &lt;</a:t>
            </a:r>
            <a:r>
              <a:rPr lang="en-US" dirty="0" err="1">
                <a:solidFill>
                  <a:schemeClr val="tx1">
                    <a:lumMod val="50000"/>
                    <a:lumOff val="50000"/>
                  </a:schemeClr>
                </a:solidFill>
              </a:rPr>
              <a:t>ip</a:t>
            </a:r>
            <a:r>
              <a:rPr lang="en-US" dirty="0">
                <a:solidFill>
                  <a:schemeClr val="tx1">
                    <a:lumMod val="50000"/>
                    <a:lumOff val="50000"/>
                  </a:schemeClr>
                </a:solidFill>
              </a:rPr>
              <a:t>-address / </a:t>
            </a:r>
            <a:r>
              <a:rPr lang="en-US" dirty="0" err="1">
                <a:solidFill>
                  <a:schemeClr val="tx1">
                    <a:lumMod val="50000"/>
                    <a:lumOff val="50000"/>
                  </a:schemeClr>
                </a:solidFill>
              </a:rPr>
              <a:t>url</a:t>
            </a:r>
            <a:r>
              <a:rPr lang="en-US" dirty="0">
                <a:solidFill>
                  <a:schemeClr val="tx1">
                    <a:lumMod val="50000"/>
                    <a:lumOff val="50000"/>
                  </a:schemeClr>
                </a:solidFill>
              </a:rPr>
              <a:t>&gt; {-c&lt;n&gt;}    #n no. of packets</a:t>
            </a:r>
          </a:p>
          <a:p>
            <a:pPr marL="0" indent="0">
              <a:buNone/>
            </a:pPr>
            <a:r>
              <a:rPr lang="en-US" dirty="0">
                <a:solidFill>
                  <a:schemeClr val="tx1">
                    <a:lumMod val="50000"/>
                    <a:lumOff val="50000"/>
                  </a:schemeClr>
                </a:solidFill>
              </a:rPr>
              <a:t>traceroute &lt;</a:t>
            </a:r>
            <a:r>
              <a:rPr lang="en-US" dirty="0" err="1">
                <a:solidFill>
                  <a:schemeClr val="tx1">
                    <a:lumMod val="50000"/>
                    <a:lumOff val="50000"/>
                  </a:schemeClr>
                </a:solidFill>
              </a:rPr>
              <a:t>ip</a:t>
            </a:r>
            <a:r>
              <a:rPr lang="en-US" dirty="0">
                <a:solidFill>
                  <a:schemeClr val="tx1">
                    <a:lumMod val="50000"/>
                    <a:lumOff val="50000"/>
                  </a:schemeClr>
                </a:solidFill>
              </a:rPr>
              <a:t>-address / </a:t>
            </a:r>
            <a:r>
              <a:rPr lang="en-US" dirty="0" err="1">
                <a:solidFill>
                  <a:schemeClr val="tx1">
                    <a:lumMod val="50000"/>
                    <a:lumOff val="50000"/>
                  </a:schemeClr>
                </a:solidFill>
              </a:rPr>
              <a:t>url</a:t>
            </a:r>
            <a:r>
              <a:rPr lang="en-US" dirty="0">
                <a:solidFill>
                  <a:schemeClr val="tx1">
                    <a:lumMod val="50000"/>
                    <a:lumOff val="50000"/>
                  </a:schemeClr>
                </a:solidFill>
              </a:rPr>
              <a:t>&gt;</a:t>
            </a:r>
          </a:p>
          <a:p>
            <a:pPr marL="0" indent="0">
              <a:buNone/>
            </a:pPr>
            <a:r>
              <a:rPr lang="en-US" dirty="0" err="1">
                <a:solidFill>
                  <a:schemeClr val="tx1">
                    <a:lumMod val="50000"/>
                    <a:lumOff val="50000"/>
                  </a:schemeClr>
                </a:solidFill>
              </a:rPr>
              <a:t>nslookup</a:t>
            </a:r>
            <a:r>
              <a:rPr lang="en-US" dirty="0">
                <a:solidFill>
                  <a:schemeClr val="tx1">
                    <a:lumMod val="50000"/>
                    <a:lumOff val="50000"/>
                  </a:schemeClr>
                </a:solidFill>
              </a:rPr>
              <a:t> {</a:t>
            </a:r>
            <a:r>
              <a:rPr lang="en-US" dirty="0" err="1">
                <a:solidFill>
                  <a:schemeClr val="tx1">
                    <a:lumMod val="50000"/>
                    <a:lumOff val="50000"/>
                  </a:schemeClr>
                </a:solidFill>
              </a:rPr>
              <a:t>ip</a:t>
            </a:r>
            <a:r>
              <a:rPr lang="en-US" dirty="0">
                <a:solidFill>
                  <a:schemeClr val="tx1">
                    <a:lumMod val="50000"/>
                    <a:lumOff val="50000"/>
                  </a:schemeClr>
                </a:solidFill>
              </a:rPr>
              <a:t>-address / </a:t>
            </a:r>
            <a:r>
              <a:rPr lang="en-US" dirty="0" err="1">
                <a:solidFill>
                  <a:schemeClr val="tx1">
                    <a:lumMod val="50000"/>
                    <a:lumOff val="50000"/>
                  </a:schemeClr>
                </a:solidFill>
              </a:rPr>
              <a:t>url</a:t>
            </a:r>
            <a:r>
              <a:rPr lang="en-US" dirty="0">
                <a:solidFill>
                  <a:schemeClr val="tx1">
                    <a:lumMod val="50000"/>
                    <a:lumOff val="50000"/>
                  </a:schemeClr>
                </a:solidFill>
              </a:rPr>
              <a:t>}</a:t>
            </a:r>
          </a:p>
          <a:p>
            <a:pPr marL="0" indent="0">
              <a:buNone/>
            </a:pPr>
            <a:r>
              <a:rPr lang="en-US" dirty="0">
                <a:solidFill>
                  <a:schemeClr val="tx1">
                    <a:lumMod val="50000"/>
                    <a:lumOff val="50000"/>
                  </a:schemeClr>
                </a:solidFill>
              </a:rPr>
              <a:t>netstat {-l}    #active processes with active network interface connections, -l for listening services</a:t>
            </a:r>
          </a:p>
          <a:p>
            <a:pPr marL="0" indent="0">
              <a:buNone/>
            </a:pPr>
            <a:r>
              <a:rPr lang="en-US" dirty="0" err="1">
                <a:solidFill>
                  <a:schemeClr val="tx1">
                    <a:lumMod val="50000"/>
                    <a:lumOff val="50000"/>
                  </a:schemeClr>
                </a:solidFill>
              </a:rPr>
              <a:t>ip</a:t>
            </a:r>
            <a:r>
              <a:rPr lang="en-US" dirty="0">
                <a:solidFill>
                  <a:schemeClr val="tx1">
                    <a:lumMod val="50000"/>
                    <a:lumOff val="50000"/>
                  </a:schemeClr>
                </a:solidFill>
              </a:rPr>
              <a:t> –s link {show} {interface}    #link statistics</a:t>
            </a:r>
          </a:p>
          <a:p>
            <a:pPr marL="0" indent="0">
              <a:buNone/>
            </a:pPr>
            <a:r>
              <a:rPr lang="en-US" dirty="0" err="1">
                <a:solidFill>
                  <a:schemeClr val="tx1">
                    <a:lumMod val="50000"/>
                    <a:lumOff val="50000"/>
                  </a:schemeClr>
                </a:solidFill>
              </a:rPr>
              <a:t>sudo</a:t>
            </a:r>
            <a:r>
              <a:rPr lang="en-US" dirty="0">
                <a:solidFill>
                  <a:schemeClr val="tx1">
                    <a:lumMod val="50000"/>
                    <a:lumOff val="50000"/>
                  </a:schemeClr>
                </a:solidFill>
              </a:rPr>
              <a:t> </a:t>
            </a:r>
            <a:r>
              <a:rPr lang="en-US" dirty="0" err="1">
                <a:solidFill>
                  <a:schemeClr val="tx1">
                    <a:lumMod val="50000"/>
                    <a:lumOff val="50000"/>
                  </a:schemeClr>
                </a:solidFill>
              </a:rPr>
              <a:t>ifreload</a:t>
            </a:r>
            <a:r>
              <a:rPr lang="en-US" dirty="0">
                <a:solidFill>
                  <a:schemeClr val="tx1">
                    <a:lumMod val="50000"/>
                    <a:lumOff val="50000"/>
                  </a:schemeClr>
                </a:solidFill>
              </a:rPr>
              <a:t> –a    #after changes to the interfaces file</a:t>
            </a:r>
          </a:p>
          <a:p>
            <a:pPr marL="0" indent="0">
              <a:buNone/>
            </a:pPr>
            <a:endParaRPr lang="en-US" dirty="0">
              <a:solidFill>
                <a:schemeClr val="tx1">
                  <a:lumMod val="50000"/>
                  <a:lumOff val="50000"/>
                </a:schemeClr>
              </a:solidFill>
            </a:endParaRPr>
          </a:p>
          <a:p>
            <a:pPr marL="0" indent="0">
              <a:buNone/>
            </a:pPr>
            <a:endParaRPr lang="en-US" dirty="0">
              <a:solidFill>
                <a:schemeClr val="tx1">
                  <a:lumMod val="50000"/>
                  <a:lumOff val="50000"/>
                </a:schemeClr>
              </a:solidFill>
            </a:endParaRPr>
          </a:p>
        </p:txBody>
      </p:sp>
    </p:spTree>
    <p:extLst>
      <p:ext uri="{BB962C8B-B14F-4D97-AF65-F5344CB8AC3E}">
        <p14:creationId xmlns:p14="http://schemas.microsoft.com/office/powerpoint/2010/main" val="1677537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4F1DE-B2E7-480E-9D11-0B2A0DE983AC}"/>
              </a:ext>
            </a:extLst>
          </p:cNvPr>
          <p:cNvSpPr>
            <a:spLocks noGrp="1"/>
          </p:cNvSpPr>
          <p:nvPr>
            <p:ph type="title"/>
          </p:nvPr>
        </p:nvSpPr>
        <p:spPr/>
        <p:txBody>
          <a:bodyPr/>
          <a:lstStyle/>
          <a:p>
            <a:r>
              <a:rPr lang="en-US" dirty="0">
                <a:solidFill>
                  <a:schemeClr val="tx1">
                    <a:lumMod val="50000"/>
                    <a:lumOff val="50000"/>
                  </a:schemeClr>
                </a:solidFill>
              </a:rPr>
              <a:t>Interface types</a:t>
            </a:r>
          </a:p>
        </p:txBody>
      </p:sp>
      <p:sp>
        <p:nvSpPr>
          <p:cNvPr id="3" name="Content Placeholder 2">
            <a:extLst>
              <a:ext uri="{FF2B5EF4-FFF2-40B4-BE49-F238E27FC236}">
                <a16:creationId xmlns:a16="http://schemas.microsoft.com/office/drawing/2014/main" id="{8F4EDF89-8C90-4F2D-B5C2-6DF63328EBF7}"/>
              </a:ext>
            </a:extLst>
          </p:cNvPr>
          <p:cNvSpPr>
            <a:spLocks noGrp="1"/>
          </p:cNvSpPr>
          <p:nvPr>
            <p:ph idx="1"/>
          </p:nvPr>
        </p:nvSpPr>
        <p:spPr/>
        <p:txBody>
          <a:bodyPr/>
          <a:lstStyle/>
          <a:p>
            <a:pPr marL="0" indent="0">
              <a:buNone/>
            </a:pPr>
            <a:r>
              <a:rPr lang="en-US" dirty="0">
                <a:solidFill>
                  <a:schemeClr val="tx1">
                    <a:lumMod val="50000"/>
                    <a:lumOff val="50000"/>
                  </a:schemeClr>
                </a:solidFill>
              </a:rPr>
              <a:t>Loopback lo</a:t>
            </a:r>
          </a:p>
          <a:p>
            <a:pPr marL="0" indent="0">
              <a:buNone/>
            </a:pPr>
            <a:r>
              <a:rPr lang="en-US" dirty="0">
                <a:solidFill>
                  <a:schemeClr val="tx1">
                    <a:lumMod val="50000"/>
                    <a:lumOff val="50000"/>
                  </a:schemeClr>
                </a:solidFill>
              </a:rPr>
              <a:t>Management eth0</a:t>
            </a:r>
          </a:p>
          <a:p>
            <a:pPr marL="0" indent="0">
              <a:buNone/>
            </a:pPr>
            <a:endParaRPr lang="en-US" dirty="0">
              <a:solidFill>
                <a:schemeClr val="tx1">
                  <a:lumMod val="50000"/>
                  <a:lumOff val="50000"/>
                </a:schemeClr>
              </a:solidFill>
            </a:endParaRPr>
          </a:p>
          <a:p>
            <a:pPr marL="0" indent="0">
              <a:buNone/>
            </a:pPr>
            <a:r>
              <a:rPr lang="en-US" dirty="0">
                <a:solidFill>
                  <a:schemeClr val="tx1">
                    <a:lumMod val="50000"/>
                    <a:lumOff val="50000"/>
                  </a:schemeClr>
                </a:solidFill>
              </a:rPr>
              <a:t>Switch ports </a:t>
            </a:r>
            <a:r>
              <a:rPr lang="en-US" dirty="0" err="1">
                <a:solidFill>
                  <a:schemeClr val="tx1">
                    <a:lumMod val="50000"/>
                    <a:lumOff val="50000"/>
                  </a:schemeClr>
                </a:solidFill>
              </a:rPr>
              <a:t>swp</a:t>
            </a:r>
            <a:r>
              <a:rPr lang="en-US" dirty="0">
                <a:solidFill>
                  <a:schemeClr val="tx1">
                    <a:lumMod val="50000"/>
                    <a:lumOff val="50000"/>
                  </a:schemeClr>
                </a:solidFill>
              </a:rPr>
              <a:t>&lt;a-b&gt; #depending on the  platform</a:t>
            </a:r>
          </a:p>
          <a:p>
            <a:pPr marL="0" indent="0">
              <a:buNone/>
            </a:pPr>
            <a:r>
              <a:rPr lang="en-US" dirty="0" err="1">
                <a:solidFill>
                  <a:schemeClr val="tx1">
                    <a:lumMod val="50000"/>
                    <a:lumOff val="50000"/>
                  </a:schemeClr>
                </a:solidFill>
              </a:rPr>
              <a:t>sudo</a:t>
            </a:r>
            <a:r>
              <a:rPr lang="en-US" dirty="0">
                <a:solidFill>
                  <a:schemeClr val="tx1">
                    <a:lumMod val="50000"/>
                    <a:lumOff val="50000"/>
                  </a:schemeClr>
                </a:solidFill>
              </a:rPr>
              <a:t> </a:t>
            </a:r>
            <a:r>
              <a:rPr lang="en-US" dirty="0" err="1">
                <a:solidFill>
                  <a:schemeClr val="tx1">
                    <a:lumMod val="50000"/>
                    <a:lumOff val="50000"/>
                  </a:schemeClr>
                </a:solidFill>
              </a:rPr>
              <a:t>systemctl</a:t>
            </a:r>
            <a:r>
              <a:rPr lang="en-US" dirty="0">
                <a:solidFill>
                  <a:schemeClr val="tx1">
                    <a:lumMod val="50000"/>
                    <a:lumOff val="50000"/>
                  </a:schemeClr>
                </a:solidFill>
              </a:rPr>
              <a:t> restart </a:t>
            </a:r>
            <a:r>
              <a:rPr lang="en-US" dirty="0" err="1">
                <a:solidFill>
                  <a:schemeClr val="tx1">
                    <a:lumMod val="50000"/>
                    <a:lumOff val="50000"/>
                  </a:schemeClr>
                </a:solidFill>
              </a:rPr>
              <a:t>switchd.service</a:t>
            </a:r>
            <a:r>
              <a:rPr lang="en-US" dirty="0">
                <a:solidFill>
                  <a:schemeClr val="tx1">
                    <a:lumMod val="50000"/>
                    <a:lumOff val="50000"/>
                  </a:schemeClr>
                </a:solidFill>
              </a:rPr>
              <a:t>    #cumulus</a:t>
            </a:r>
          </a:p>
        </p:txBody>
      </p:sp>
      <p:sp>
        <p:nvSpPr>
          <p:cNvPr id="4" name="Title 1">
            <a:extLst>
              <a:ext uri="{FF2B5EF4-FFF2-40B4-BE49-F238E27FC236}">
                <a16:creationId xmlns:a16="http://schemas.microsoft.com/office/drawing/2014/main" id="{5D34441E-D0C4-4113-AE1A-E6C8BB991E1A}"/>
              </a:ext>
            </a:extLst>
          </p:cNvPr>
          <p:cNvSpPr txBox="1">
            <a:spLocks/>
          </p:cNvSpPr>
          <p:nvPr/>
        </p:nvSpPr>
        <p:spPr>
          <a:xfrm>
            <a:off x="844828" y="5540103"/>
            <a:ext cx="10515600" cy="1325563"/>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tx1">
                    <a:lumMod val="50000"/>
                    <a:lumOff val="50000"/>
                  </a:schemeClr>
                </a:solidFill>
              </a:rPr>
              <a:t>other common interface names on Linux distributions are ens3*, enp0s3*. In a physical box, the switching service can be started after installing appropriate license</a:t>
            </a:r>
          </a:p>
          <a:p>
            <a:endParaRPr lang="en-US" dirty="0">
              <a:solidFill>
                <a:schemeClr val="tx1">
                  <a:lumMod val="50000"/>
                  <a:lumOff val="50000"/>
                </a:schemeClr>
              </a:solidFill>
            </a:endParaRPr>
          </a:p>
        </p:txBody>
      </p:sp>
      <p:sp>
        <p:nvSpPr>
          <p:cNvPr id="5" name="Title 1">
            <a:extLst>
              <a:ext uri="{FF2B5EF4-FFF2-40B4-BE49-F238E27FC236}">
                <a16:creationId xmlns:a16="http://schemas.microsoft.com/office/drawing/2014/main" id="{8E07965E-829C-4523-A0BD-BD943708CE8F}"/>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solidFill>
                <a:schemeClr val="tx1">
                  <a:lumMod val="50000"/>
                  <a:lumOff val="50000"/>
                </a:schemeClr>
              </a:solidFill>
            </a:endParaRPr>
          </a:p>
        </p:txBody>
      </p:sp>
      <p:sp>
        <p:nvSpPr>
          <p:cNvPr id="7" name="Title 1">
            <a:extLst>
              <a:ext uri="{FF2B5EF4-FFF2-40B4-BE49-F238E27FC236}">
                <a16:creationId xmlns:a16="http://schemas.microsoft.com/office/drawing/2014/main" id="{DDCE6EC7-DDEE-43B3-89FE-29C900354BDA}"/>
              </a:ext>
            </a:extLst>
          </p:cNvPr>
          <p:cNvSpPr txBox="1">
            <a:spLocks/>
          </p:cNvSpPr>
          <p:nvPr/>
        </p:nvSpPr>
        <p:spPr>
          <a:xfrm>
            <a:off x="844828" y="355227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solidFill>
                <a:schemeClr val="tx1">
                  <a:lumMod val="50000"/>
                  <a:lumOff val="50000"/>
                </a:schemeClr>
              </a:solidFill>
            </a:endParaRPr>
          </a:p>
        </p:txBody>
      </p:sp>
      <p:sp>
        <p:nvSpPr>
          <p:cNvPr id="8" name="Content Placeholder 2">
            <a:extLst>
              <a:ext uri="{FF2B5EF4-FFF2-40B4-BE49-F238E27FC236}">
                <a16:creationId xmlns:a16="http://schemas.microsoft.com/office/drawing/2014/main" id="{105BACBA-656D-456E-94D8-058E1E6D41CD}"/>
              </a:ext>
            </a:extLst>
          </p:cNvPr>
          <p:cNvSpPr txBox="1">
            <a:spLocks/>
          </p:cNvSpPr>
          <p:nvPr/>
        </p:nvSpPr>
        <p:spPr>
          <a:xfrm>
            <a:off x="990600" y="1091762"/>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solidFill>
                <a:schemeClr val="tx1">
                  <a:lumMod val="50000"/>
                  <a:lumOff val="50000"/>
                </a:schemeClr>
              </a:solidFill>
            </a:endParaRPr>
          </a:p>
        </p:txBody>
      </p:sp>
    </p:spTree>
    <p:extLst>
      <p:ext uri="{BB962C8B-B14F-4D97-AF65-F5344CB8AC3E}">
        <p14:creationId xmlns:p14="http://schemas.microsoft.com/office/powerpoint/2010/main" val="1294262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9D9C555-21BF-4A50-B64E-4358F77027BE}"/>
              </a:ext>
            </a:extLst>
          </p:cNvPr>
          <p:cNvSpPr txBox="1">
            <a:spLocks/>
          </p:cNvSpPr>
          <p:nvPr/>
        </p:nvSpPr>
        <p:spPr>
          <a:xfrm>
            <a:off x="-10883" y="101434"/>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solidFill>
                <a:schemeClr val="tx1">
                  <a:lumMod val="50000"/>
                  <a:lumOff val="50000"/>
                </a:schemeClr>
              </a:solidFill>
            </a:endParaRPr>
          </a:p>
        </p:txBody>
      </p:sp>
      <p:sp>
        <p:nvSpPr>
          <p:cNvPr id="4" name="Title 1">
            <a:extLst>
              <a:ext uri="{FF2B5EF4-FFF2-40B4-BE49-F238E27FC236}">
                <a16:creationId xmlns:a16="http://schemas.microsoft.com/office/drawing/2014/main" id="{98B29F75-E22C-490B-BD82-521108D5EDEE}"/>
              </a:ext>
            </a:extLst>
          </p:cNvPr>
          <p:cNvSpPr txBox="1">
            <a:spLocks/>
          </p:cNvSpPr>
          <p:nvPr/>
        </p:nvSpPr>
        <p:spPr>
          <a:xfrm>
            <a:off x="8167" y="120484"/>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tx1">
                    <a:lumMod val="50000"/>
                    <a:lumOff val="50000"/>
                  </a:schemeClr>
                </a:solidFill>
              </a:rPr>
              <a:t>Types of changes</a:t>
            </a:r>
          </a:p>
        </p:txBody>
      </p:sp>
      <p:sp>
        <p:nvSpPr>
          <p:cNvPr id="5" name="Content Placeholder 2">
            <a:extLst>
              <a:ext uri="{FF2B5EF4-FFF2-40B4-BE49-F238E27FC236}">
                <a16:creationId xmlns:a16="http://schemas.microsoft.com/office/drawing/2014/main" id="{A95BF3F8-2FF5-44B9-833C-5D67015C4BA1}"/>
              </a:ext>
            </a:extLst>
          </p:cNvPr>
          <p:cNvSpPr txBox="1">
            <a:spLocks/>
          </p:cNvSpPr>
          <p:nvPr/>
        </p:nvSpPr>
        <p:spPr>
          <a:xfrm>
            <a:off x="374371" y="924477"/>
            <a:ext cx="10532168" cy="56883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solidFill>
                  <a:schemeClr val="tx1">
                    <a:lumMod val="50000"/>
                    <a:lumOff val="50000"/>
                  </a:schemeClr>
                </a:solidFill>
              </a:rPr>
              <a:t>Non-Persistent – lost after restart</a:t>
            </a:r>
          </a:p>
          <a:p>
            <a:pPr marL="0" indent="0">
              <a:buNone/>
            </a:pPr>
            <a:r>
              <a:rPr lang="en-US" sz="1800" dirty="0" err="1">
                <a:solidFill>
                  <a:schemeClr val="tx1">
                    <a:lumMod val="50000"/>
                    <a:lumOff val="50000"/>
                  </a:schemeClr>
                </a:solidFill>
              </a:rPr>
              <a:t>ip</a:t>
            </a:r>
            <a:r>
              <a:rPr lang="en-US" sz="1800" dirty="0">
                <a:solidFill>
                  <a:schemeClr val="tx1">
                    <a:lumMod val="50000"/>
                    <a:lumOff val="50000"/>
                  </a:schemeClr>
                </a:solidFill>
              </a:rPr>
              <a:t> &lt;link/route/address&gt;    #iproute2 package, mostly installed by default</a:t>
            </a:r>
          </a:p>
          <a:p>
            <a:pPr marL="0" indent="0">
              <a:buNone/>
            </a:pPr>
            <a:r>
              <a:rPr lang="en-US" sz="1800" dirty="0">
                <a:solidFill>
                  <a:schemeClr val="tx1">
                    <a:lumMod val="50000"/>
                    <a:lumOff val="50000"/>
                  </a:schemeClr>
                </a:solidFill>
              </a:rPr>
              <a:t>Examples:</a:t>
            </a:r>
          </a:p>
          <a:p>
            <a:pPr marL="0" lvl="0" indent="0">
              <a:lnSpc>
                <a:spcPct val="100000"/>
              </a:lnSpc>
              <a:spcBef>
                <a:spcPts val="0"/>
              </a:spcBef>
              <a:buNone/>
              <a:defRPr/>
            </a:pPr>
            <a:r>
              <a:rPr lang="en-US" sz="1800" dirty="0" err="1">
                <a:solidFill>
                  <a:schemeClr val="tx1">
                    <a:lumMod val="50000"/>
                    <a:lumOff val="50000"/>
                  </a:schemeClr>
                </a:solidFill>
              </a:rPr>
              <a:t>sudo</a:t>
            </a:r>
            <a:r>
              <a:rPr lang="en-US" sz="1800" dirty="0">
                <a:solidFill>
                  <a:schemeClr val="tx1">
                    <a:lumMod val="50000"/>
                    <a:lumOff val="50000"/>
                  </a:schemeClr>
                </a:solidFill>
              </a:rPr>
              <a:t> </a:t>
            </a:r>
            <a:r>
              <a:rPr lang="en-US" sz="1800" dirty="0" err="1">
                <a:solidFill>
                  <a:schemeClr val="tx1">
                    <a:lumMod val="50000"/>
                    <a:lumOff val="50000"/>
                  </a:schemeClr>
                </a:solidFill>
              </a:rPr>
              <a:t>ifdown</a:t>
            </a:r>
            <a:r>
              <a:rPr lang="en-US" sz="1800" dirty="0">
                <a:solidFill>
                  <a:schemeClr val="tx1">
                    <a:lumMod val="50000"/>
                    <a:lumOff val="50000"/>
                  </a:schemeClr>
                </a:solidFill>
              </a:rPr>
              <a:t> &lt;interface&gt; #or </a:t>
            </a:r>
            <a:r>
              <a:rPr lang="en-US" sz="1800" dirty="0" err="1">
                <a:solidFill>
                  <a:schemeClr val="tx1">
                    <a:lumMod val="50000"/>
                    <a:lumOff val="50000"/>
                  </a:schemeClr>
                </a:solidFill>
              </a:rPr>
              <a:t>sudo</a:t>
            </a:r>
            <a:r>
              <a:rPr lang="en-US" sz="1800" dirty="0">
                <a:solidFill>
                  <a:schemeClr val="tx1">
                    <a:lumMod val="50000"/>
                    <a:lumOff val="50000"/>
                  </a:schemeClr>
                </a:solidFill>
              </a:rPr>
              <a:t> </a:t>
            </a:r>
            <a:r>
              <a:rPr lang="en-US" sz="1800" dirty="0" err="1">
                <a:solidFill>
                  <a:schemeClr val="tx1">
                    <a:lumMod val="50000"/>
                    <a:lumOff val="50000"/>
                  </a:schemeClr>
                </a:solidFill>
              </a:rPr>
              <a:t>ip</a:t>
            </a:r>
            <a:r>
              <a:rPr lang="en-US" sz="1800" dirty="0">
                <a:solidFill>
                  <a:schemeClr val="tx1">
                    <a:lumMod val="50000"/>
                    <a:lumOff val="50000"/>
                  </a:schemeClr>
                </a:solidFill>
              </a:rPr>
              <a:t> link set &lt;interface&gt; &lt;down&gt;</a:t>
            </a:r>
          </a:p>
          <a:p>
            <a:pPr marL="0" indent="0">
              <a:lnSpc>
                <a:spcPct val="100000"/>
              </a:lnSpc>
              <a:spcBef>
                <a:spcPts val="0"/>
              </a:spcBef>
              <a:buNone/>
              <a:defRPr/>
            </a:pPr>
            <a:r>
              <a:rPr lang="en-US" sz="1800" dirty="0" err="1">
                <a:solidFill>
                  <a:schemeClr val="tx1">
                    <a:lumMod val="50000"/>
                    <a:lumOff val="50000"/>
                  </a:schemeClr>
                </a:solidFill>
              </a:rPr>
              <a:t>sudo</a:t>
            </a:r>
            <a:r>
              <a:rPr lang="en-US" sz="1800" dirty="0">
                <a:solidFill>
                  <a:schemeClr val="tx1">
                    <a:lumMod val="50000"/>
                    <a:lumOff val="50000"/>
                  </a:schemeClr>
                </a:solidFill>
              </a:rPr>
              <a:t> </a:t>
            </a:r>
            <a:r>
              <a:rPr lang="en-US" sz="1800" dirty="0" err="1">
                <a:solidFill>
                  <a:schemeClr val="tx1">
                    <a:lumMod val="50000"/>
                    <a:lumOff val="50000"/>
                  </a:schemeClr>
                </a:solidFill>
              </a:rPr>
              <a:t>ip</a:t>
            </a:r>
            <a:r>
              <a:rPr lang="en-US" sz="1800" dirty="0">
                <a:solidFill>
                  <a:schemeClr val="tx1">
                    <a:lumMod val="50000"/>
                    <a:lumOff val="50000"/>
                  </a:schemeClr>
                </a:solidFill>
              </a:rPr>
              <a:t> link set &lt;interface&gt; </a:t>
            </a:r>
            <a:r>
              <a:rPr lang="en-US" sz="1800" dirty="0" err="1">
                <a:solidFill>
                  <a:schemeClr val="tx1">
                    <a:lumMod val="50000"/>
                    <a:lumOff val="50000"/>
                  </a:schemeClr>
                </a:solidFill>
              </a:rPr>
              <a:t>mtu</a:t>
            </a:r>
            <a:r>
              <a:rPr lang="en-US" sz="1800" dirty="0">
                <a:solidFill>
                  <a:schemeClr val="tx1">
                    <a:lumMod val="50000"/>
                    <a:lumOff val="50000"/>
                  </a:schemeClr>
                </a:solidFill>
              </a:rPr>
              <a:t> &lt;value ex:1500&gt;</a:t>
            </a:r>
          </a:p>
          <a:p>
            <a:pPr marL="0" indent="0">
              <a:lnSpc>
                <a:spcPct val="100000"/>
              </a:lnSpc>
              <a:spcBef>
                <a:spcPts val="0"/>
              </a:spcBef>
              <a:buNone/>
              <a:defRPr/>
            </a:pPr>
            <a:r>
              <a:rPr lang="en-US" sz="1800" dirty="0" err="1">
                <a:solidFill>
                  <a:schemeClr val="tx1">
                    <a:lumMod val="50000"/>
                    <a:lumOff val="50000"/>
                  </a:schemeClr>
                </a:solidFill>
              </a:rPr>
              <a:t>ip</a:t>
            </a:r>
            <a:r>
              <a:rPr lang="en-US" sz="1800" dirty="0">
                <a:solidFill>
                  <a:schemeClr val="tx1">
                    <a:lumMod val="50000"/>
                    <a:lumOff val="50000"/>
                  </a:schemeClr>
                </a:solidFill>
              </a:rPr>
              <a:t> address add </a:t>
            </a:r>
            <a:r>
              <a:rPr lang="en-US" sz="1800" dirty="0" err="1">
                <a:solidFill>
                  <a:schemeClr val="tx1">
                    <a:lumMod val="50000"/>
                    <a:lumOff val="50000"/>
                  </a:schemeClr>
                </a:solidFill>
              </a:rPr>
              <a:t>dhcp</a:t>
            </a:r>
            <a:r>
              <a:rPr lang="en-US" sz="1800" dirty="0">
                <a:solidFill>
                  <a:schemeClr val="tx1">
                    <a:lumMod val="50000"/>
                    <a:lumOff val="50000"/>
                  </a:schemeClr>
                </a:solidFill>
              </a:rPr>
              <a:t> #or &lt;</a:t>
            </a:r>
            <a:r>
              <a:rPr lang="en-US" sz="1800" dirty="0" err="1">
                <a:solidFill>
                  <a:schemeClr val="tx1">
                    <a:lumMod val="50000"/>
                    <a:lumOff val="50000"/>
                  </a:schemeClr>
                </a:solidFill>
              </a:rPr>
              <a:t>ip</a:t>
            </a:r>
            <a:r>
              <a:rPr lang="en-US" sz="1800" dirty="0">
                <a:solidFill>
                  <a:schemeClr val="tx1">
                    <a:lumMod val="50000"/>
                    <a:lumOff val="50000"/>
                  </a:schemeClr>
                </a:solidFill>
              </a:rPr>
              <a:t>-prefix&gt; dev &lt;interface&gt;</a:t>
            </a:r>
          </a:p>
          <a:p>
            <a:pPr marL="0" indent="0">
              <a:buNone/>
            </a:pPr>
            <a:r>
              <a:rPr lang="en-US" sz="1800" dirty="0" err="1">
                <a:solidFill>
                  <a:schemeClr val="tx1">
                    <a:lumMod val="50000"/>
                    <a:lumOff val="50000"/>
                  </a:schemeClr>
                </a:solidFill>
              </a:rPr>
              <a:t>sudo</a:t>
            </a:r>
            <a:r>
              <a:rPr lang="en-US" sz="1800" dirty="0">
                <a:solidFill>
                  <a:schemeClr val="tx1">
                    <a:lumMod val="50000"/>
                    <a:lumOff val="50000"/>
                  </a:schemeClr>
                </a:solidFill>
              </a:rPr>
              <a:t> </a:t>
            </a:r>
            <a:r>
              <a:rPr lang="en-US" sz="1800" dirty="0" err="1">
                <a:solidFill>
                  <a:schemeClr val="tx1">
                    <a:lumMod val="50000"/>
                    <a:lumOff val="50000"/>
                  </a:schemeClr>
                </a:solidFill>
              </a:rPr>
              <a:t>ip</a:t>
            </a:r>
            <a:r>
              <a:rPr lang="en-US" sz="1800" dirty="0">
                <a:solidFill>
                  <a:schemeClr val="tx1">
                    <a:lumMod val="50000"/>
                    <a:lumOff val="50000"/>
                  </a:schemeClr>
                </a:solidFill>
              </a:rPr>
              <a:t> link add &lt;bridge-name&gt; type bridge {</a:t>
            </a:r>
            <a:r>
              <a:rPr lang="en-US" sz="1800" dirty="0" err="1">
                <a:solidFill>
                  <a:schemeClr val="tx1">
                    <a:lumMod val="50000"/>
                    <a:lumOff val="50000"/>
                  </a:schemeClr>
                </a:solidFill>
              </a:rPr>
              <a:t>vlan_filtering</a:t>
            </a:r>
            <a:r>
              <a:rPr lang="en-US" sz="1800" dirty="0">
                <a:solidFill>
                  <a:schemeClr val="tx1">
                    <a:lumMod val="50000"/>
                    <a:lumOff val="50000"/>
                  </a:schemeClr>
                </a:solidFill>
              </a:rPr>
              <a:t>} {id}    #native </a:t>
            </a:r>
            <a:r>
              <a:rPr lang="en-US" sz="1800" dirty="0" err="1">
                <a:solidFill>
                  <a:schemeClr val="tx1">
                    <a:lumMod val="50000"/>
                    <a:lumOff val="50000"/>
                  </a:schemeClr>
                </a:solidFill>
              </a:rPr>
              <a:t>vlan</a:t>
            </a:r>
            <a:endParaRPr lang="en-US" sz="1800" dirty="0">
              <a:solidFill>
                <a:schemeClr val="tx1">
                  <a:lumMod val="50000"/>
                  <a:lumOff val="50000"/>
                </a:schemeClr>
              </a:solidFill>
            </a:endParaRPr>
          </a:p>
          <a:p>
            <a:pPr marL="0" indent="0">
              <a:buNone/>
            </a:pPr>
            <a:r>
              <a:rPr lang="en-US" sz="1800" dirty="0" err="1">
                <a:solidFill>
                  <a:schemeClr val="tx1">
                    <a:lumMod val="50000"/>
                    <a:lumOff val="50000"/>
                  </a:schemeClr>
                </a:solidFill>
              </a:rPr>
              <a:t>sudo</a:t>
            </a:r>
            <a:r>
              <a:rPr lang="en-US" sz="1800" dirty="0">
                <a:solidFill>
                  <a:schemeClr val="tx1">
                    <a:lumMod val="50000"/>
                    <a:lumOff val="50000"/>
                  </a:schemeClr>
                </a:solidFill>
              </a:rPr>
              <a:t> </a:t>
            </a:r>
            <a:r>
              <a:rPr lang="en-US" sz="1800" dirty="0" err="1">
                <a:solidFill>
                  <a:schemeClr val="tx1">
                    <a:lumMod val="50000"/>
                    <a:lumOff val="50000"/>
                  </a:schemeClr>
                </a:solidFill>
              </a:rPr>
              <a:t>ip</a:t>
            </a:r>
            <a:r>
              <a:rPr lang="en-US" sz="1800" dirty="0">
                <a:solidFill>
                  <a:schemeClr val="tx1">
                    <a:lumMod val="50000"/>
                    <a:lumOff val="50000"/>
                  </a:schemeClr>
                </a:solidFill>
              </a:rPr>
              <a:t> link set &lt;interface&gt; master &lt;bridge-name&gt;</a:t>
            </a:r>
          </a:p>
          <a:p>
            <a:pPr marL="0" indent="0">
              <a:buNone/>
            </a:pPr>
            <a:r>
              <a:rPr lang="en-US" sz="1800" dirty="0" err="1">
                <a:solidFill>
                  <a:schemeClr val="tx1">
                    <a:lumMod val="50000"/>
                    <a:lumOff val="50000"/>
                  </a:schemeClr>
                </a:solidFill>
              </a:rPr>
              <a:t>sudo</a:t>
            </a:r>
            <a:r>
              <a:rPr lang="en-US" sz="1800" dirty="0">
                <a:solidFill>
                  <a:schemeClr val="tx1">
                    <a:lumMod val="50000"/>
                    <a:lumOff val="50000"/>
                  </a:schemeClr>
                </a:solidFill>
              </a:rPr>
              <a:t> bridge </a:t>
            </a:r>
            <a:r>
              <a:rPr lang="en-US" sz="1800" dirty="0" err="1">
                <a:solidFill>
                  <a:schemeClr val="tx1">
                    <a:lumMod val="50000"/>
                    <a:lumOff val="50000"/>
                  </a:schemeClr>
                </a:solidFill>
              </a:rPr>
              <a:t>vlan</a:t>
            </a:r>
            <a:r>
              <a:rPr lang="en-US" sz="1800" dirty="0">
                <a:solidFill>
                  <a:schemeClr val="tx1">
                    <a:lumMod val="50000"/>
                    <a:lumOff val="50000"/>
                  </a:schemeClr>
                </a:solidFill>
              </a:rPr>
              <a:t> add dev &lt;interface&gt; vid &lt;id&gt; {</a:t>
            </a:r>
            <a:r>
              <a:rPr lang="en-US" sz="1800" dirty="0" err="1">
                <a:solidFill>
                  <a:schemeClr val="tx1">
                    <a:lumMod val="50000"/>
                    <a:lumOff val="50000"/>
                  </a:schemeClr>
                </a:solidFill>
              </a:rPr>
              <a:t>pvid</a:t>
            </a:r>
            <a:r>
              <a:rPr lang="en-US" sz="1800" dirty="0">
                <a:solidFill>
                  <a:schemeClr val="tx1">
                    <a:lumMod val="50000"/>
                    <a:lumOff val="50000"/>
                  </a:schemeClr>
                </a:solidFill>
              </a:rPr>
              <a:t>} {untagged}</a:t>
            </a:r>
          </a:p>
          <a:p>
            <a:pPr marL="0" indent="0">
              <a:buNone/>
            </a:pPr>
            <a:r>
              <a:rPr lang="en-US" sz="1800" dirty="0" err="1">
                <a:solidFill>
                  <a:schemeClr val="tx1">
                    <a:lumMod val="50000"/>
                    <a:lumOff val="50000"/>
                  </a:schemeClr>
                </a:solidFill>
              </a:rPr>
              <a:t>ip</a:t>
            </a:r>
            <a:r>
              <a:rPr lang="en-US" sz="1800" dirty="0">
                <a:solidFill>
                  <a:schemeClr val="tx1">
                    <a:lumMod val="50000"/>
                    <a:lumOff val="50000"/>
                  </a:schemeClr>
                </a:solidFill>
              </a:rPr>
              <a:t> route add default via &lt;next-hop&gt; dev &lt;interface&gt; </a:t>
            </a:r>
          </a:p>
          <a:p>
            <a:pPr marL="0" indent="0">
              <a:buNone/>
            </a:pPr>
            <a:r>
              <a:rPr lang="en-US" sz="1800" dirty="0" err="1">
                <a:solidFill>
                  <a:schemeClr val="tx1">
                    <a:lumMod val="50000"/>
                    <a:lumOff val="50000"/>
                  </a:schemeClr>
                </a:solidFill>
              </a:rPr>
              <a:t>ip</a:t>
            </a:r>
            <a:r>
              <a:rPr lang="en-US" sz="1800" dirty="0">
                <a:solidFill>
                  <a:schemeClr val="tx1">
                    <a:lumMod val="50000"/>
                    <a:lumOff val="50000"/>
                  </a:schemeClr>
                </a:solidFill>
              </a:rPr>
              <a:t> route add &lt;</a:t>
            </a:r>
            <a:r>
              <a:rPr lang="en-US" sz="1800" dirty="0" err="1">
                <a:solidFill>
                  <a:schemeClr val="tx1">
                    <a:lumMod val="50000"/>
                    <a:lumOff val="50000"/>
                  </a:schemeClr>
                </a:solidFill>
              </a:rPr>
              <a:t>ip</a:t>
            </a:r>
            <a:r>
              <a:rPr lang="en-US" sz="1800" dirty="0">
                <a:solidFill>
                  <a:schemeClr val="tx1">
                    <a:lumMod val="50000"/>
                    <a:lumOff val="50000"/>
                  </a:schemeClr>
                </a:solidFill>
              </a:rPr>
              <a:t>-prefix&gt; via &lt;next-hop&gt; dev &lt;interface&gt;</a:t>
            </a:r>
          </a:p>
          <a:p>
            <a:pPr marL="0" indent="0">
              <a:buNone/>
            </a:pPr>
            <a:endParaRPr lang="en-US" sz="1800" dirty="0">
              <a:solidFill>
                <a:schemeClr val="tx1">
                  <a:lumMod val="50000"/>
                  <a:lumOff val="50000"/>
                </a:schemeClr>
              </a:solidFill>
            </a:endParaRPr>
          </a:p>
          <a:p>
            <a:pPr marL="0" indent="0">
              <a:buNone/>
            </a:pPr>
            <a:r>
              <a:rPr lang="en-US" sz="1800" dirty="0">
                <a:solidFill>
                  <a:schemeClr val="tx1">
                    <a:lumMod val="50000"/>
                    <a:lumOff val="50000"/>
                  </a:schemeClr>
                </a:solidFill>
              </a:rPr>
              <a:t>Persistent – retained after restart</a:t>
            </a:r>
          </a:p>
          <a:p>
            <a:pPr marL="0" indent="0">
              <a:buNone/>
            </a:pPr>
            <a:r>
              <a:rPr lang="en-US" sz="1800" dirty="0">
                <a:solidFill>
                  <a:schemeClr val="tx1">
                    <a:lumMod val="50000"/>
                    <a:lumOff val="50000"/>
                  </a:schemeClr>
                </a:solidFill>
              </a:rPr>
              <a:t>NCLU (net add *) or Direct file modification - /</a:t>
            </a:r>
            <a:r>
              <a:rPr lang="en-US" sz="1800" dirty="0" err="1">
                <a:solidFill>
                  <a:schemeClr val="tx1">
                    <a:lumMod val="50000"/>
                    <a:lumOff val="50000"/>
                  </a:schemeClr>
                </a:solidFill>
              </a:rPr>
              <a:t>etc</a:t>
            </a:r>
            <a:r>
              <a:rPr lang="en-US" sz="1800" dirty="0">
                <a:solidFill>
                  <a:schemeClr val="tx1">
                    <a:lumMod val="50000"/>
                    <a:lumOff val="50000"/>
                  </a:schemeClr>
                </a:solidFill>
              </a:rPr>
              <a:t>/network/*</a:t>
            </a:r>
          </a:p>
          <a:p>
            <a:pPr marL="0" indent="0">
              <a:buNone/>
            </a:pPr>
            <a:endParaRPr lang="en-US" sz="1800" dirty="0">
              <a:solidFill>
                <a:schemeClr val="tx1">
                  <a:lumMod val="50000"/>
                  <a:lumOff val="50000"/>
                </a:schemeClr>
              </a:solidFill>
            </a:endParaRPr>
          </a:p>
          <a:p>
            <a:pPr marL="0" indent="0">
              <a:buNone/>
            </a:pPr>
            <a:r>
              <a:rPr lang="en-US" sz="1800" dirty="0">
                <a:solidFill>
                  <a:schemeClr val="tx1">
                    <a:lumMod val="50000"/>
                    <a:lumOff val="50000"/>
                  </a:schemeClr>
                </a:solidFill>
              </a:rPr>
              <a:t>The forthcoming slides will focus on persistent changes</a:t>
            </a:r>
          </a:p>
        </p:txBody>
      </p:sp>
    </p:spTree>
    <p:extLst>
      <p:ext uri="{BB962C8B-B14F-4D97-AF65-F5344CB8AC3E}">
        <p14:creationId xmlns:p14="http://schemas.microsoft.com/office/powerpoint/2010/main" val="3015306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FA829B2-5D48-4A1F-9E2F-F5316B72B252}"/>
              </a:ext>
            </a:extLst>
          </p:cNvPr>
          <p:cNvGraphicFramePr>
            <a:graphicFrameLocks noGrp="1"/>
          </p:cNvGraphicFramePr>
          <p:nvPr>
            <p:extLst>
              <p:ext uri="{D42A27DB-BD31-4B8C-83A1-F6EECF244321}">
                <p14:modId xmlns:p14="http://schemas.microsoft.com/office/powerpoint/2010/main" val="2522547186"/>
              </p:ext>
            </p:extLst>
          </p:nvPr>
        </p:nvGraphicFramePr>
        <p:xfrm>
          <a:off x="397564" y="795132"/>
          <a:ext cx="11396870" cy="5368545"/>
        </p:xfrm>
        <a:graphic>
          <a:graphicData uri="http://schemas.openxmlformats.org/drawingml/2006/table">
            <a:tbl>
              <a:tblPr firstRow="1" bandRow="1">
                <a:tableStyleId>{F5AB1C69-6EDB-4FF4-983F-18BD219EF322}</a:tableStyleId>
              </a:tblPr>
              <a:tblGrid>
                <a:gridCol w="3195683">
                  <a:extLst>
                    <a:ext uri="{9D8B030D-6E8A-4147-A177-3AD203B41FA5}">
                      <a16:colId xmlns:a16="http://schemas.microsoft.com/office/drawing/2014/main" val="852153009"/>
                    </a:ext>
                  </a:extLst>
                </a:gridCol>
                <a:gridCol w="4313677">
                  <a:extLst>
                    <a:ext uri="{9D8B030D-6E8A-4147-A177-3AD203B41FA5}">
                      <a16:colId xmlns:a16="http://schemas.microsoft.com/office/drawing/2014/main" val="2029001272"/>
                    </a:ext>
                  </a:extLst>
                </a:gridCol>
                <a:gridCol w="3887510">
                  <a:extLst>
                    <a:ext uri="{9D8B030D-6E8A-4147-A177-3AD203B41FA5}">
                      <a16:colId xmlns:a16="http://schemas.microsoft.com/office/drawing/2014/main" val="1585934189"/>
                    </a:ext>
                  </a:extLst>
                </a:gridCol>
              </a:tblGrid>
              <a:tr h="4770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description</a:t>
                      </a:r>
                    </a:p>
                  </a:txBody>
                  <a:tcPr/>
                </a:tc>
                <a:tc>
                  <a:txBody>
                    <a:bodyPr/>
                    <a:lstStyle/>
                    <a:p>
                      <a:r>
                        <a:rPr lang="en-US" dirty="0"/>
                        <a:t>NCLU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dirty="0" err="1"/>
                        <a:t>etc</a:t>
                      </a:r>
                      <a:r>
                        <a:rPr lang="en-US" dirty="0"/>
                        <a:t>/network/interfaces</a:t>
                      </a:r>
                    </a:p>
                    <a:p>
                      <a:endParaRPr lang="en-US" dirty="0"/>
                    </a:p>
                  </a:txBody>
                  <a:tcPr/>
                </a:tc>
                <a:extLst>
                  <a:ext uri="{0D108BD9-81ED-4DB2-BD59-A6C34878D82A}">
                    <a16:rowId xmlns:a16="http://schemas.microsoft.com/office/drawing/2014/main" val="141023677"/>
                  </a:ext>
                </a:extLst>
              </a:tr>
              <a:tr h="811832">
                <a:tc>
                  <a:txBody>
                    <a:bodyPr/>
                    <a:lstStyle/>
                    <a:p>
                      <a:r>
                        <a:rPr lang="en-US" dirty="0">
                          <a:solidFill>
                            <a:schemeClr val="tx1"/>
                          </a:solidFill>
                        </a:rPr>
                        <a:t>Enable ports, all </a:t>
                      </a:r>
                      <a:r>
                        <a:rPr lang="en-US" dirty="0" err="1">
                          <a:solidFill>
                            <a:schemeClr val="tx1"/>
                          </a:solidFill>
                        </a:rPr>
                        <a:t>swps</a:t>
                      </a:r>
                      <a:r>
                        <a:rPr lang="en-US" dirty="0">
                          <a:solidFill>
                            <a:schemeClr val="tx1"/>
                          </a:solidFill>
                        </a:rPr>
                        <a:t> are admin down by default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net add interface &lt;interface&gt;</a:t>
                      </a:r>
                    </a:p>
                  </a:txBody>
                  <a:tcPr/>
                </a:tc>
                <a:tc>
                  <a:txBody>
                    <a:bodyPr/>
                    <a:lstStyle/>
                    <a:p>
                      <a:pPr marL="0" indent="0">
                        <a:buNone/>
                      </a:pPr>
                      <a:r>
                        <a:rPr lang="en-US" dirty="0">
                          <a:solidFill>
                            <a:schemeClr val="tx1"/>
                          </a:solidFill>
                        </a:rPr>
                        <a:t>auto </a:t>
                      </a:r>
                      <a:r>
                        <a:rPr lang="en-US" dirty="0" err="1">
                          <a:solidFill>
                            <a:schemeClr val="tx1"/>
                          </a:solidFill>
                        </a:rPr>
                        <a:t>swp</a:t>
                      </a:r>
                      <a:r>
                        <a:rPr lang="en-US" dirty="0">
                          <a:solidFill>
                            <a:schemeClr val="tx1"/>
                          </a:solidFill>
                        </a:rPr>
                        <a:t>&lt;x&gt;</a:t>
                      </a:r>
                    </a:p>
                    <a:p>
                      <a:pPr marL="0" indent="0">
                        <a:buNone/>
                      </a:pPr>
                      <a:r>
                        <a:rPr lang="en-US" dirty="0" err="1">
                          <a:solidFill>
                            <a:schemeClr val="tx1"/>
                          </a:solidFill>
                        </a:rPr>
                        <a:t>iface</a:t>
                      </a:r>
                      <a:r>
                        <a:rPr lang="en-US" dirty="0">
                          <a:solidFill>
                            <a:schemeClr val="tx1"/>
                          </a:solidFill>
                        </a:rPr>
                        <a:t> </a:t>
                      </a:r>
                      <a:r>
                        <a:rPr lang="en-US" dirty="0" err="1">
                          <a:solidFill>
                            <a:schemeClr val="tx1"/>
                          </a:solidFill>
                        </a:rPr>
                        <a:t>swp</a:t>
                      </a:r>
                      <a:r>
                        <a:rPr lang="en-US" dirty="0">
                          <a:solidFill>
                            <a:schemeClr val="tx1"/>
                          </a:solidFill>
                        </a:rPr>
                        <a:t>&lt;x&gt;</a:t>
                      </a:r>
                    </a:p>
                  </a:txBody>
                  <a:tcPr/>
                </a:tc>
                <a:extLst>
                  <a:ext uri="{0D108BD9-81ED-4DB2-BD59-A6C34878D82A}">
                    <a16:rowId xmlns:a16="http://schemas.microsoft.com/office/drawing/2014/main" val="372989476"/>
                  </a:ext>
                </a:extLst>
              </a:tr>
              <a:tr h="1264873">
                <a:tc>
                  <a:txBody>
                    <a:bodyPr/>
                    <a:lstStyle/>
                    <a:p>
                      <a:r>
                        <a:rPr lang="en-US" dirty="0">
                          <a:solidFill>
                            <a:schemeClr val="tx1"/>
                          </a:solidFill>
                        </a:rPr>
                        <a:t>Admin down ports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net add interface &lt;interface&gt; link &lt;down&gt;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txBody>
                  <a:tcPr/>
                </a:tc>
                <a:tc>
                  <a:txBody>
                    <a:bodyPr/>
                    <a:lstStyle/>
                    <a:p>
                      <a:pPr marL="0" indent="0">
                        <a:buNone/>
                      </a:pPr>
                      <a:r>
                        <a:rPr lang="en-US" dirty="0">
                          <a:solidFill>
                            <a:schemeClr val="tx1"/>
                          </a:solidFill>
                        </a:rPr>
                        <a:t>auto </a:t>
                      </a:r>
                      <a:r>
                        <a:rPr lang="en-US" dirty="0" err="1">
                          <a:solidFill>
                            <a:schemeClr val="tx1"/>
                          </a:solidFill>
                        </a:rPr>
                        <a:t>swp</a:t>
                      </a:r>
                      <a:r>
                        <a:rPr lang="en-US" dirty="0">
                          <a:solidFill>
                            <a:schemeClr val="tx1"/>
                          </a:solidFill>
                        </a:rPr>
                        <a:t>&lt;x&gt;</a:t>
                      </a:r>
                    </a:p>
                    <a:p>
                      <a:pPr marL="0" indent="0">
                        <a:buNone/>
                      </a:pPr>
                      <a:r>
                        <a:rPr lang="en-US" dirty="0" err="1">
                          <a:solidFill>
                            <a:schemeClr val="tx1"/>
                          </a:solidFill>
                        </a:rPr>
                        <a:t>iface</a:t>
                      </a:r>
                      <a:r>
                        <a:rPr lang="en-US" dirty="0">
                          <a:solidFill>
                            <a:schemeClr val="tx1"/>
                          </a:solidFill>
                        </a:rPr>
                        <a:t> </a:t>
                      </a:r>
                      <a:r>
                        <a:rPr lang="en-US" dirty="0" err="1">
                          <a:solidFill>
                            <a:schemeClr val="tx1"/>
                          </a:solidFill>
                        </a:rPr>
                        <a:t>swp</a:t>
                      </a:r>
                      <a:r>
                        <a:rPr lang="en-US" dirty="0">
                          <a:solidFill>
                            <a:schemeClr val="tx1"/>
                          </a:solidFill>
                        </a:rPr>
                        <a:t>&lt;x&gt;</a:t>
                      </a:r>
                    </a:p>
                    <a:p>
                      <a:pPr marL="0" indent="0">
                        <a:buNone/>
                      </a:pPr>
                      <a:r>
                        <a:rPr lang="en-US" dirty="0">
                          <a:solidFill>
                            <a:schemeClr val="tx1"/>
                          </a:solidFill>
                        </a:rPr>
                        <a:t>  {link-down yes}    #if down</a:t>
                      </a:r>
                    </a:p>
                  </a:txBody>
                  <a:tcPr/>
                </a:tc>
                <a:extLst>
                  <a:ext uri="{0D108BD9-81ED-4DB2-BD59-A6C34878D82A}">
                    <a16:rowId xmlns:a16="http://schemas.microsoft.com/office/drawing/2014/main" val="4210443664"/>
                  </a:ext>
                </a:extLst>
              </a:tr>
              <a:tr h="811832">
                <a:tc>
                  <a:txBody>
                    <a:bodyPr/>
                    <a:lstStyle/>
                    <a:p>
                      <a:r>
                        <a:rPr lang="en-US" dirty="0">
                          <a:solidFill>
                            <a:schemeClr val="tx1"/>
                          </a:solidFill>
                        </a:rPr>
                        <a:t>MTU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net add interface &lt;interface&gt; </a:t>
                      </a:r>
                      <a:r>
                        <a:rPr lang="en-US" dirty="0" err="1">
                          <a:solidFill>
                            <a:schemeClr val="tx1"/>
                          </a:solidFill>
                        </a:rPr>
                        <a:t>mtu</a:t>
                      </a:r>
                      <a:r>
                        <a:rPr lang="en-US" dirty="0">
                          <a:solidFill>
                            <a:schemeClr val="tx1"/>
                          </a:solidFill>
                        </a:rPr>
                        <a:t> 1500</a:t>
                      </a:r>
                    </a:p>
                  </a:txBody>
                  <a:tcPr/>
                </a:tc>
                <a:tc>
                  <a:txBody>
                    <a:bodyPr/>
                    <a:lstStyle/>
                    <a:p>
                      <a:pPr marL="0" indent="0">
                        <a:buNone/>
                      </a:pPr>
                      <a:r>
                        <a:rPr lang="en-US" dirty="0">
                          <a:solidFill>
                            <a:schemeClr val="tx1"/>
                          </a:solidFill>
                        </a:rPr>
                        <a:t>auto &lt;interface&gt;</a:t>
                      </a:r>
                    </a:p>
                    <a:p>
                      <a:pPr marL="0" indent="0">
                        <a:buNone/>
                      </a:pPr>
                      <a:r>
                        <a:rPr lang="en-US" dirty="0" err="1">
                          <a:solidFill>
                            <a:schemeClr val="tx1"/>
                          </a:solidFill>
                        </a:rPr>
                        <a:t>iface</a:t>
                      </a:r>
                      <a:r>
                        <a:rPr lang="en-US" dirty="0">
                          <a:solidFill>
                            <a:schemeClr val="tx1"/>
                          </a:solidFill>
                        </a:rPr>
                        <a:t> &lt;interface&gt;</a:t>
                      </a:r>
                    </a:p>
                    <a:p>
                      <a:pPr marL="0" indent="0">
                        <a:buNone/>
                      </a:pPr>
                      <a:r>
                        <a:rPr lang="en-US" dirty="0">
                          <a:solidFill>
                            <a:schemeClr val="tx1"/>
                          </a:solidFill>
                        </a:rPr>
                        <a:t>  </a:t>
                      </a:r>
                      <a:r>
                        <a:rPr lang="en-US" dirty="0" err="1">
                          <a:solidFill>
                            <a:schemeClr val="tx1"/>
                          </a:solidFill>
                        </a:rPr>
                        <a:t>mtu</a:t>
                      </a:r>
                      <a:r>
                        <a:rPr lang="en-US" dirty="0">
                          <a:solidFill>
                            <a:schemeClr val="tx1"/>
                          </a:solidFill>
                        </a:rPr>
                        <a:t> 1500</a:t>
                      </a:r>
                    </a:p>
                  </a:txBody>
                  <a:tcPr/>
                </a:tc>
                <a:extLst>
                  <a:ext uri="{0D108BD9-81ED-4DB2-BD59-A6C34878D82A}">
                    <a16:rowId xmlns:a16="http://schemas.microsoft.com/office/drawing/2014/main" val="681102071"/>
                  </a:ext>
                </a:extLst>
              </a:tr>
              <a:tr h="1542481">
                <a:tc>
                  <a:txBody>
                    <a:bodyPr/>
                    <a:lstStyle/>
                    <a:p>
                      <a:r>
                        <a:rPr lang="en-US" dirty="0">
                          <a:solidFill>
                            <a:schemeClr val="tx1"/>
                          </a:solidFill>
                        </a:rPr>
                        <a:t>IP Address – Dynamic / Static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net add interface &lt;interface&gt; </a:t>
                      </a:r>
                      <a:r>
                        <a:rPr lang="en-US" dirty="0" err="1">
                          <a:solidFill>
                            <a:schemeClr val="tx1"/>
                          </a:solidFill>
                        </a:rPr>
                        <a:t>ip</a:t>
                      </a:r>
                      <a:r>
                        <a:rPr lang="en-US" dirty="0">
                          <a:solidFill>
                            <a:schemeClr val="tx1"/>
                          </a:solidFill>
                        </a:rPr>
                        <a:t> address [</a:t>
                      </a:r>
                      <a:r>
                        <a:rPr lang="en-US" dirty="0" err="1">
                          <a:solidFill>
                            <a:schemeClr val="tx1"/>
                          </a:solidFill>
                        </a:rPr>
                        <a:t>dhcp</a:t>
                      </a:r>
                      <a:r>
                        <a:rPr lang="en-US" dirty="0">
                          <a:solidFill>
                            <a:schemeClr val="tx1"/>
                          </a:solidFill>
                        </a:rPr>
                        <a:t> #or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&lt;</a:t>
                      </a:r>
                      <a:r>
                        <a:rPr lang="en-US" dirty="0" err="1">
                          <a:solidFill>
                            <a:schemeClr val="tx1"/>
                          </a:solidFill>
                        </a:rPr>
                        <a:t>ip</a:t>
                      </a:r>
                      <a:r>
                        <a:rPr lang="en-US" dirty="0">
                          <a:solidFill>
                            <a:schemeClr val="tx1"/>
                          </a:solidFill>
                        </a:rPr>
                        <a:t>-prefix&gt; gateway &lt;next-hop&gt;]</a:t>
                      </a:r>
                    </a:p>
                  </a:txBody>
                  <a:tcPr/>
                </a:tc>
                <a:tc>
                  <a:txBody>
                    <a:bodyPr/>
                    <a:lstStyle/>
                    <a:p>
                      <a:pPr marL="0" indent="0">
                        <a:buNone/>
                      </a:pPr>
                      <a:r>
                        <a:rPr lang="en-US" dirty="0">
                          <a:solidFill>
                            <a:schemeClr val="tx1"/>
                          </a:solidFill>
                        </a:rPr>
                        <a:t>auto &lt;interface&gt;</a:t>
                      </a:r>
                    </a:p>
                    <a:p>
                      <a:pPr marL="0" indent="0">
                        <a:buNone/>
                      </a:pPr>
                      <a:r>
                        <a:rPr lang="en-US" dirty="0" err="1">
                          <a:solidFill>
                            <a:schemeClr val="tx1"/>
                          </a:solidFill>
                        </a:rPr>
                        <a:t>iface</a:t>
                      </a:r>
                      <a:r>
                        <a:rPr lang="en-US" dirty="0">
                          <a:solidFill>
                            <a:schemeClr val="tx1"/>
                          </a:solidFill>
                        </a:rPr>
                        <a:t> &lt;interface&gt; </a:t>
                      </a:r>
                      <a:r>
                        <a:rPr lang="en-US" dirty="0" err="1">
                          <a:solidFill>
                            <a:schemeClr val="tx1"/>
                          </a:solidFill>
                        </a:rPr>
                        <a:t>inet</a:t>
                      </a:r>
                      <a:r>
                        <a:rPr lang="en-US" dirty="0">
                          <a:solidFill>
                            <a:schemeClr val="tx1"/>
                          </a:solidFill>
                        </a:rPr>
                        <a:t> </a:t>
                      </a:r>
                      <a:r>
                        <a:rPr lang="en-US" dirty="0" err="1">
                          <a:solidFill>
                            <a:schemeClr val="tx1"/>
                          </a:solidFill>
                        </a:rPr>
                        <a:t>dhcp</a:t>
                      </a:r>
                      <a:endParaRPr lang="en-US" dirty="0">
                        <a:solidFill>
                          <a:schemeClr val="tx1"/>
                        </a:solidFill>
                      </a:endParaRPr>
                    </a:p>
                    <a:p>
                      <a:pPr marL="0" indent="0">
                        <a:buNone/>
                      </a:pPr>
                      <a:r>
                        <a:rPr lang="en-US" dirty="0">
                          <a:solidFill>
                            <a:schemeClr val="tx1"/>
                          </a:solidFill>
                        </a:rPr>
                        <a:t>#or</a:t>
                      </a:r>
                    </a:p>
                    <a:p>
                      <a:pPr marL="0" indent="0">
                        <a:buNone/>
                      </a:pPr>
                      <a:r>
                        <a:rPr lang="en-US" dirty="0" err="1">
                          <a:solidFill>
                            <a:schemeClr val="tx1"/>
                          </a:solidFill>
                        </a:rPr>
                        <a:t>iface</a:t>
                      </a:r>
                      <a:r>
                        <a:rPr lang="en-US" dirty="0">
                          <a:solidFill>
                            <a:schemeClr val="tx1"/>
                          </a:solidFill>
                        </a:rPr>
                        <a:t> &lt;interface&gt;</a:t>
                      </a:r>
                    </a:p>
                    <a:p>
                      <a:pPr marL="0" indent="0">
                        <a:buNone/>
                      </a:pPr>
                      <a:r>
                        <a:rPr lang="en-US" dirty="0">
                          <a:solidFill>
                            <a:schemeClr val="tx1"/>
                          </a:solidFill>
                        </a:rPr>
                        <a:t>  address &lt;</a:t>
                      </a:r>
                      <a:r>
                        <a:rPr lang="en-US" dirty="0" err="1">
                          <a:solidFill>
                            <a:schemeClr val="tx1"/>
                          </a:solidFill>
                        </a:rPr>
                        <a:t>ip</a:t>
                      </a:r>
                      <a:r>
                        <a:rPr lang="en-US" dirty="0">
                          <a:solidFill>
                            <a:schemeClr val="tx1"/>
                          </a:solidFill>
                        </a:rPr>
                        <a:t>-prefix&gt;</a:t>
                      </a:r>
                    </a:p>
                    <a:p>
                      <a:pPr marL="0" indent="0">
                        <a:buNone/>
                      </a:pPr>
                      <a:r>
                        <a:rPr lang="en-US" dirty="0">
                          <a:solidFill>
                            <a:schemeClr val="tx1"/>
                          </a:solidFill>
                        </a:rPr>
                        <a:t>  gateway &lt;next-hop&gt;</a:t>
                      </a:r>
                    </a:p>
                  </a:txBody>
                  <a:tcPr/>
                </a:tc>
                <a:extLst>
                  <a:ext uri="{0D108BD9-81ED-4DB2-BD59-A6C34878D82A}">
                    <a16:rowId xmlns:a16="http://schemas.microsoft.com/office/drawing/2014/main" val="809060095"/>
                  </a:ext>
                </a:extLst>
              </a:tr>
            </a:tbl>
          </a:graphicData>
        </a:graphic>
      </p:graphicFrame>
      <p:sp>
        <p:nvSpPr>
          <p:cNvPr id="3" name="Title 1">
            <a:extLst>
              <a:ext uri="{FF2B5EF4-FFF2-40B4-BE49-F238E27FC236}">
                <a16:creationId xmlns:a16="http://schemas.microsoft.com/office/drawing/2014/main" id="{99D9C555-21BF-4A50-B64E-4358F77027BE}"/>
              </a:ext>
            </a:extLst>
          </p:cNvPr>
          <p:cNvSpPr txBox="1">
            <a:spLocks/>
          </p:cNvSpPr>
          <p:nvPr/>
        </p:nvSpPr>
        <p:spPr>
          <a:xfrm>
            <a:off x="-10883" y="101434"/>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solidFill>
                <a:schemeClr val="tx1">
                  <a:lumMod val="50000"/>
                  <a:lumOff val="50000"/>
                </a:schemeClr>
              </a:solidFill>
            </a:endParaRPr>
          </a:p>
        </p:txBody>
      </p:sp>
      <p:sp>
        <p:nvSpPr>
          <p:cNvPr id="4" name="Title 1">
            <a:extLst>
              <a:ext uri="{FF2B5EF4-FFF2-40B4-BE49-F238E27FC236}">
                <a16:creationId xmlns:a16="http://schemas.microsoft.com/office/drawing/2014/main" id="{98B29F75-E22C-490B-BD82-521108D5EDEE}"/>
              </a:ext>
            </a:extLst>
          </p:cNvPr>
          <p:cNvSpPr txBox="1">
            <a:spLocks/>
          </p:cNvSpPr>
          <p:nvPr/>
        </p:nvSpPr>
        <p:spPr>
          <a:xfrm>
            <a:off x="8167" y="120484"/>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tx1">
                    <a:lumMod val="50000"/>
                    <a:lumOff val="50000"/>
                  </a:schemeClr>
                </a:solidFill>
              </a:rPr>
              <a:t>Configuration - Ports</a:t>
            </a:r>
          </a:p>
        </p:txBody>
      </p:sp>
    </p:spTree>
    <p:extLst>
      <p:ext uri="{BB962C8B-B14F-4D97-AF65-F5344CB8AC3E}">
        <p14:creationId xmlns:p14="http://schemas.microsoft.com/office/powerpoint/2010/main" val="284617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FA829B2-5D48-4A1F-9E2F-F5316B72B252}"/>
              </a:ext>
            </a:extLst>
          </p:cNvPr>
          <p:cNvGraphicFramePr>
            <a:graphicFrameLocks noGrp="1"/>
          </p:cNvGraphicFramePr>
          <p:nvPr>
            <p:extLst>
              <p:ext uri="{D42A27DB-BD31-4B8C-83A1-F6EECF244321}">
                <p14:modId xmlns:p14="http://schemas.microsoft.com/office/powerpoint/2010/main" val="3246204449"/>
              </p:ext>
            </p:extLst>
          </p:nvPr>
        </p:nvGraphicFramePr>
        <p:xfrm>
          <a:off x="321218" y="781608"/>
          <a:ext cx="11645494" cy="5600197"/>
        </p:xfrm>
        <a:graphic>
          <a:graphicData uri="http://schemas.openxmlformats.org/drawingml/2006/table">
            <a:tbl>
              <a:tblPr firstRow="1" bandRow="1">
                <a:tableStyleId>{F5AB1C69-6EDB-4FF4-983F-18BD219EF322}</a:tableStyleId>
              </a:tblPr>
              <a:tblGrid>
                <a:gridCol w="1481079">
                  <a:extLst>
                    <a:ext uri="{9D8B030D-6E8A-4147-A177-3AD203B41FA5}">
                      <a16:colId xmlns:a16="http://schemas.microsoft.com/office/drawing/2014/main" val="852153009"/>
                    </a:ext>
                  </a:extLst>
                </a:gridCol>
                <a:gridCol w="4651513">
                  <a:extLst>
                    <a:ext uri="{9D8B030D-6E8A-4147-A177-3AD203B41FA5}">
                      <a16:colId xmlns:a16="http://schemas.microsoft.com/office/drawing/2014/main" val="2029001272"/>
                    </a:ext>
                  </a:extLst>
                </a:gridCol>
                <a:gridCol w="5512902">
                  <a:extLst>
                    <a:ext uri="{9D8B030D-6E8A-4147-A177-3AD203B41FA5}">
                      <a16:colId xmlns:a16="http://schemas.microsoft.com/office/drawing/2014/main" val="1585934189"/>
                    </a:ext>
                  </a:extLst>
                </a:gridCol>
              </a:tblGrid>
              <a:tr h="4375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description</a:t>
                      </a:r>
                    </a:p>
                  </a:txBody>
                  <a:tcPr/>
                </a:tc>
                <a:tc>
                  <a:txBody>
                    <a:bodyPr/>
                    <a:lstStyle/>
                    <a:p>
                      <a:r>
                        <a:rPr lang="en-US" dirty="0"/>
                        <a:t>NCLU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dirty="0" err="1"/>
                        <a:t>etc</a:t>
                      </a:r>
                      <a:r>
                        <a:rPr lang="en-US" dirty="0"/>
                        <a:t>/network/interfaces</a:t>
                      </a:r>
                    </a:p>
                  </a:txBody>
                  <a:tcPr/>
                </a:tc>
                <a:extLst>
                  <a:ext uri="{0D108BD9-81ED-4DB2-BD59-A6C34878D82A}">
                    <a16:rowId xmlns:a16="http://schemas.microsoft.com/office/drawing/2014/main" val="2161613102"/>
                  </a:ext>
                </a:extLst>
              </a:tr>
              <a:tr h="1053591">
                <a:tc>
                  <a:txBody>
                    <a:bodyPr/>
                    <a:lstStyle/>
                    <a:p>
                      <a:r>
                        <a:rPr lang="en-US" dirty="0"/>
                        <a:t>Layer2 Bridge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net add bridge </a:t>
                      </a:r>
                      <a:r>
                        <a:rPr lang="en-US" dirty="0" err="1">
                          <a:solidFill>
                            <a:schemeClr val="tx1"/>
                          </a:solidFill>
                        </a:rPr>
                        <a:t>bridge</a:t>
                      </a:r>
                      <a:r>
                        <a:rPr lang="en-US" dirty="0">
                          <a:solidFill>
                            <a:schemeClr val="tx1"/>
                          </a:solidFill>
                        </a:rPr>
                        <a:t> ports </a:t>
                      </a:r>
                      <a:r>
                        <a:rPr lang="en-US" dirty="0" err="1">
                          <a:solidFill>
                            <a:schemeClr val="tx1"/>
                          </a:solidFill>
                        </a:rPr>
                        <a:t>swp</a:t>
                      </a:r>
                      <a:r>
                        <a:rPr lang="en-US" dirty="0">
                          <a:solidFill>
                            <a:schemeClr val="tx1"/>
                          </a:solidFill>
                        </a:rPr>
                        <a:t>&lt;a-b&gt;,&lt;c&gt;,&lt;d-e&gt;</a:t>
                      </a:r>
                    </a:p>
                  </a:txBody>
                  <a:tcPr/>
                </a:tc>
                <a:tc>
                  <a:txBody>
                    <a:bodyPr/>
                    <a:lstStyle/>
                    <a:p>
                      <a:pPr marL="0" indent="0">
                        <a:buNone/>
                      </a:pPr>
                      <a:r>
                        <a:rPr lang="en-US" dirty="0">
                          <a:solidFill>
                            <a:schemeClr val="tx1"/>
                          </a:solidFill>
                        </a:rPr>
                        <a:t>auto bridge</a:t>
                      </a:r>
                    </a:p>
                    <a:p>
                      <a:pPr marL="0" indent="0">
                        <a:buNone/>
                      </a:pPr>
                      <a:r>
                        <a:rPr lang="en-US" dirty="0" err="1">
                          <a:solidFill>
                            <a:schemeClr val="tx1"/>
                          </a:solidFill>
                        </a:rPr>
                        <a:t>iface</a:t>
                      </a:r>
                      <a:r>
                        <a:rPr lang="en-US" dirty="0">
                          <a:solidFill>
                            <a:schemeClr val="tx1"/>
                          </a:solidFill>
                        </a:rPr>
                        <a:t> bridge</a:t>
                      </a:r>
                    </a:p>
                    <a:p>
                      <a:pPr marL="0" indent="0">
                        <a:buNone/>
                      </a:pPr>
                      <a:r>
                        <a:rPr lang="en-US" dirty="0">
                          <a:solidFill>
                            <a:schemeClr val="tx1"/>
                          </a:solidFill>
                        </a:rPr>
                        <a:t>    bridge-ports </a:t>
                      </a:r>
                      <a:r>
                        <a:rPr lang="en-US" dirty="0" err="1">
                          <a:solidFill>
                            <a:schemeClr val="tx1"/>
                          </a:solidFill>
                        </a:rPr>
                        <a:t>swp</a:t>
                      </a:r>
                      <a:r>
                        <a:rPr lang="en-US" dirty="0">
                          <a:solidFill>
                            <a:schemeClr val="tx1"/>
                          </a:solidFill>
                        </a:rPr>
                        <a:t>&lt;a&gt; </a:t>
                      </a:r>
                      <a:r>
                        <a:rPr lang="en-US" dirty="0" err="1">
                          <a:solidFill>
                            <a:schemeClr val="tx1"/>
                          </a:solidFill>
                        </a:rPr>
                        <a:t>swp</a:t>
                      </a:r>
                      <a:r>
                        <a:rPr lang="en-US" dirty="0">
                          <a:solidFill>
                            <a:schemeClr val="tx1"/>
                          </a:solidFill>
                        </a:rPr>
                        <a:t>&lt;b&gt;</a:t>
                      </a:r>
                    </a:p>
                    <a:p>
                      <a:pPr marL="0" indent="0">
                        <a:buNone/>
                      </a:pPr>
                      <a:r>
                        <a:rPr lang="en-US" dirty="0">
                          <a:solidFill>
                            <a:schemeClr val="tx1"/>
                          </a:solidFill>
                        </a:rPr>
                        <a:t>    bridge-</a:t>
                      </a:r>
                      <a:r>
                        <a:rPr lang="en-US" dirty="0" err="1">
                          <a:solidFill>
                            <a:schemeClr val="tx1"/>
                          </a:solidFill>
                        </a:rPr>
                        <a:t>vlan</a:t>
                      </a:r>
                      <a:r>
                        <a:rPr lang="en-US" dirty="0">
                          <a:solidFill>
                            <a:schemeClr val="tx1"/>
                          </a:solidFill>
                        </a:rPr>
                        <a:t>-aware yes</a:t>
                      </a:r>
                    </a:p>
                  </a:txBody>
                  <a:tcPr/>
                </a:tc>
                <a:extLst>
                  <a:ext uri="{0D108BD9-81ED-4DB2-BD59-A6C34878D82A}">
                    <a16:rowId xmlns:a16="http://schemas.microsoft.com/office/drawing/2014/main" val="3345347191"/>
                  </a:ext>
                </a:extLst>
              </a:tr>
              <a:tr h="1047806">
                <a:tc>
                  <a:txBody>
                    <a:bodyPr/>
                    <a:lstStyle/>
                    <a:p>
                      <a:r>
                        <a:rPr lang="en-US" dirty="0"/>
                        <a:t>PVID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net add bridge </a:t>
                      </a:r>
                      <a:r>
                        <a:rPr lang="en-US" dirty="0" err="1">
                          <a:solidFill>
                            <a:schemeClr val="tx1"/>
                          </a:solidFill>
                        </a:rPr>
                        <a:t>bridge</a:t>
                      </a:r>
                      <a:r>
                        <a:rPr lang="en-US" dirty="0">
                          <a:solidFill>
                            <a:schemeClr val="tx1"/>
                          </a:solidFill>
                        </a:rPr>
                        <a:t> </a:t>
                      </a:r>
                      <a:r>
                        <a:rPr lang="en-US" dirty="0" err="1">
                          <a:solidFill>
                            <a:schemeClr val="tx1"/>
                          </a:solidFill>
                        </a:rPr>
                        <a:t>pvid</a:t>
                      </a:r>
                      <a:r>
                        <a:rPr lang="en-US" dirty="0">
                          <a:solidFill>
                            <a:schemeClr val="tx1"/>
                          </a:solidFill>
                        </a:rPr>
                        <a:t> &lt;id&gt;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txBody>
                  <a:tcPr/>
                </a:tc>
                <a:tc>
                  <a:txBody>
                    <a:bodyPr/>
                    <a:lstStyle/>
                    <a:p>
                      <a:pPr marL="0" indent="0">
                        <a:buNone/>
                      </a:pPr>
                      <a:r>
                        <a:rPr lang="en-US" dirty="0">
                          <a:solidFill>
                            <a:schemeClr val="tx1"/>
                          </a:solidFill>
                        </a:rPr>
                        <a:t>auto bridge</a:t>
                      </a:r>
                    </a:p>
                    <a:p>
                      <a:pPr marL="0" indent="0">
                        <a:buNone/>
                      </a:pPr>
                      <a:r>
                        <a:rPr lang="en-US" dirty="0" err="1">
                          <a:solidFill>
                            <a:schemeClr val="tx1"/>
                          </a:solidFill>
                        </a:rPr>
                        <a:t>iface</a:t>
                      </a:r>
                      <a:r>
                        <a:rPr lang="en-US" dirty="0">
                          <a:solidFill>
                            <a:schemeClr val="tx1"/>
                          </a:solidFill>
                        </a:rPr>
                        <a:t> bridge</a:t>
                      </a:r>
                    </a:p>
                    <a:p>
                      <a:pPr marL="0" indent="0">
                        <a:buNone/>
                      </a:pPr>
                      <a:r>
                        <a:rPr lang="en-US" dirty="0">
                          <a:solidFill>
                            <a:schemeClr val="tx1"/>
                          </a:solidFill>
                        </a:rPr>
                        <a:t>    </a:t>
                      </a:r>
                      <a:r>
                        <a:rPr lang="en-US" dirty="0" err="1">
                          <a:solidFill>
                            <a:schemeClr val="tx1"/>
                          </a:solidFill>
                        </a:rPr>
                        <a:t>pvid</a:t>
                      </a:r>
                      <a:r>
                        <a:rPr lang="en-US" dirty="0">
                          <a:solidFill>
                            <a:schemeClr val="tx1"/>
                          </a:solidFill>
                        </a:rPr>
                        <a:t> &lt;id&gt;</a:t>
                      </a:r>
                    </a:p>
                  </a:txBody>
                  <a:tcPr/>
                </a:tc>
                <a:extLst>
                  <a:ext uri="{0D108BD9-81ED-4DB2-BD59-A6C34878D82A}">
                    <a16:rowId xmlns:a16="http://schemas.microsoft.com/office/drawing/2014/main" val="4210443664"/>
                  </a:ext>
                </a:extLst>
              </a:tr>
              <a:tr h="1047806">
                <a:tc>
                  <a:txBody>
                    <a:bodyPr/>
                    <a:lstStyle/>
                    <a:p>
                      <a:r>
                        <a:rPr lang="en-US" dirty="0"/>
                        <a:t>VLAN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net add </a:t>
                      </a:r>
                      <a:r>
                        <a:rPr lang="en-US" dirty="0" err="1"/>
                        <a:t>vlan</a:t>
                      </a:r>
                      <a:r>
                        <a:rPr lang="en-US" dirty="0"/>
                        <a:t> &lt;a-c&gt;,&lt;j&gt;,&lt;x-z&gt;</a:t>
                      </a:r>
                    </a:p>
                  </a:txBody>
                  <a:tcPr/>
                </a:tc>
                <a:tc>
                  <a:txBody>
                    <a:bodyPr/>
                    <a:lstStyle/>
                    <a:p>
                      <a:pPr marL="0" indent="0">
                        <a:buNone/>
                      </a:pPr>
                      <a:r>
                        <a:rPr lang="en-US" dirty="0"/>
                        <a:t>auto bridge</a:t>
                      </a:r>
                    </a:p>
                    <a:p>
                      <a:pPr marL="0" indent="0">
                        <a:buNone/>
                      </a:pPr>
                      <a:r>
                        <a:rPr lang="en-US" dirty="0" err="1"/>
                        <a:t>iface</a:t>
                      </a:r>
                      <a:r>
                        <a:rPr lang="en-US" dirty="0"/>
                        <a:t> bridge</a:t>
                      </a:r>
                    </a:p>
                    <a:p>
                      <a:pPr marL="0" indent="0">
                        <a:buNone/>
                      </a:pPr>
                      <a:r>
                        <a:rPr lang="en-US" dirty="0"/>
                        <a:t>    bridge-vids a b c j x y z</a:t>
                      </a:r>
                    </a:p>
                    <a:p>
                      <a:pPr marL="0" indent="0">
                        <a:buNone/>
                      </a:pPr>
                      <a:r>
                        <a:rPr lang="en-US" dirty="0"/>
                        <a:t>   </a:t>
                      </a:r>
                      <a:r>
                        <a:rPr lang="en-US" dirty="0">
                          <a:solidFill>
                            <a:schemeClr val="tx1"/>
                          </a:solidFill>
                        </a:rPr>
                        <a:t> bridge-</a:t>
                      </a:r>
                      <a:r>
                        <a:rPr lang="en-US" dirty="0" err="1">
                          <a:solidFill>
                            <a:schemeClr val="tx1"/>
                          </a:solidFill>
                        </a:rPr>
                        <a:t>vlan</a:t>
                      </a:r>
                      <a:r>
                        <a:rPr lang="en-US" dirty="0">
                          <a:solidFill>
                            <a:schemeClr val="tx1"/>
                          </a:solidFill>
                        </a:rPr>
                        <a:t>-aware yes</a:t>
                      </a:r>
                      <a:endParaRPr lang="en-US" dirty="0"/>
                    </a:p>
                  </a:txBody>
                  <a:tcPr/>
                </a:tc>
                <a:extLst>
                  <a:ext uri="{0D108BD9-81ED-4DB2-BD59-A6C34878D82A}">
                    <a16:rowId xmlns:a16="http://schemas.microsoft.com/office/drawing/2014/main" val="2968557175"/>
                  </a:ext>
                </a:extLst>
              </a:tr>
              <a:tr h="1448687">
                <a:tc>
                  <a:txBody>
                    <a:bodyPr/>
                    <a:lstStyle/>
                    <a:p>
                      <a:r>
                        <a:rPr lang="en-US" dirty="0"/>
                        <a:t>SVI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net add </a:t>
                      </a:r>
                      <a:r>
                        <a:rPr lang="en-US" dirty="0" err="1"/>
                        <a:t>vlan</a:t>
                      </a:r>
                      <a:r>
                        <a:rPr lang="en-US" dirty="0"/>
                        <a:t> &lt;id&gt; </a:t>
                      </a:r>
                      <a:r>
                        <a:rPr lang="en-US" dirty="0" err="1"/>
                        <a:t>ip</a:t>
                      </a:r>
                      <a:r>
                        <a:rPr lang="en-US" dirty="0"/>
                        <a:t> address &lt;</a:t>
                      </a:r>
                      <a:r>
                        <a:rPr lang="en-US" dirty="0" err="1"/>
                        <a:t>ip</a:t>
                      </a:r>
                      <a:r>
                        <a:rPr lang="en-US" dirty="0"/>
                        <a:t>-prefix&gt;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net add </a:t>
                      </a:r>
                      <a:r>
                        <a:rPr lang="en-US" dirty="0" err="1"/>
                        <a:t>vlan</a:t>
                      </a:r>
                      <a:r>
                        <a:rPr lang="en-US" dirty="0"/>
                        <a:t> &lt;id&gt; </a:t>
                      </a:r>
                      <a:r>
                        <a:rPr lang="en-US" dirty="0" err="1"/>
                        <a:t>ip</a:t>
                      </a:r>
                      <a:r>
                        <a:rPr lang="en-US" dirty="0"/>
                        <a:t> address &lt;second-</a:t>
                      </a:r>
                      <a:r>
                        <a:rPr lang="en-US" dirty="0" err="1"/>
                        <a:t>ip</a:t>
                      </a:r>
                      <a:r>
                        <a:rPr lang="en-US" dirty="0"/>
                        <a:t>-prefix&gt;</a:t>
                      </a:r>
                    </a:p>
                  </a:txBody>
                  <a:tcPr/>
                </a:tc>
                <a:tc>
                  <a:txBody>
                    <a:bodyPr/>
                    <a:lstStyle/>
                    <a:p>
                      <a:pPr marL="0" indent="0">
                        <a:buNone/>
                      </a:pPr>
                      <a:r>
                        <a:rPr lang="en-US" dirty="0"/>
                        <a:t>auto vlan10</a:t>
                      </a:r>
                    </a:p>
                    <a:p>
                      <a:pPr marL="0" indent="0">
                        <a:buNone/>
                      </a:pPr>
                      <a:r>
                        <a:rPr lang="en-US" dirty="0" err="1"/>
                        <a:t>iface</a:t>
                      </a:r>
                      <a:r>
                        <a:rPr lang="en-US" dirty="0"/>
                        <a:t> vlan10</a:t>
                      </a:r>
                    </a:p>
                    <a:p>
                      <a:pPr marL="0" indent="0">
                        <a:buNone/>
                      </a:pPr>
                      <a:r>
                        <a:rPr lang="en-US" dirty="0"/>
                        <a:t>  address &lt;</a:t>
                      </a:r>
                      <a:r>
                        <a:rPr lang="en-US" dirty="0" err="1"/>
                        <a:t>ip</a:t>
                      </a:r>
                      <a:r>
                        <a:rPr lang="en-US" dirty="0"/>
                        <a:t>-prefix&gt;</a:t>
                      </a:r>
                    </a:p>
                    <a:p>
                      <a:pPr marL="0" indent="0">
                        <a:buNone/>
                      </a:pPr>
                      <a:r>
                        <a:rPr lang="en-US" dirty="0"/>
                        <a:t>  address &lt;second-</a:t>
                      </a:r>
                      <a:r>
                        <a:rPr lang="en-US" dirty="0" err="1"/>
                        <a:t>ip</a:t>
                      </a:r>
                      <a:r>
                        <a:rPr lang="en-US" dirty="0"/>
                        <a:t>-prefix&gt;</a:t>
                      </a:r>
                    </a:p>
                    <a:p>
                      <a:pPr marL="0" indent="0">
                        <a:buNone/>
                      </a:pPr>
                      <a:r>
                        <a:rPr lang="en-US" dirty="0"/>
                        <a:t>  </a:t>
                      </a:r>
                      <a:r>
                        <a:rPr lang="en-US" dirty="0" err="1"/>
                        <a:t>vlan</a:t>
                      </a:r>
                      <a:r>
                        <a:rPr lang="en-US" dirty="0"/>
                        <a:t>-id 10</a:t>
                      </a:r>
                    </a:p>
                    <a:p>
                      <a:pPr marL="0" indent="0">
                        <a:buNone/>
                      </a:pPr>
                      <a:r>
                        <a:rPr lang="en-US" dirty="0"/>
                        <a:t>  </a:t>
                      </a:r>
                      <a:r>
                        <a:rPr lang="en-US" dirty="0" err="1"/>
                        <a:t>vlan</a:t>
                      </a:r>
                      <a:r>
                        <a:rPr lang="en-US" dirty="0"/>
                        <a:t>-raw-device bridge    #to assoc. with the bridge</a:t>
                      </a:r>
                    </a:p>
                  </a:txBody>
                  <a:tcPr/>
                </a:tc>
                <a:extLst>
                  <a:ext uri="{0D108BD9-81ED-4DB2-BD59-A6C34878D82A}">
                    <a16:rowId xmlns:a16="http://schemas.microsoft.com/office/drawing/2014/main" val="729049574"/>
                  </a:ext>
                </a:extLst>
              </a:tr>
            </a:tbl>
          </a:graphicData>
        </a:graphic>
      </p:graphicFrame>
      <p:sp>
        <p:nvSpPr>
          <p:cNvPr id="3" name="Title 1">
            <a:extLst>
              <a:ext uri="{FF2B5EF4-FFF2-40B4-BE49-F238E27FC236}">
                <a16:creationId xmlns:a16="http://schemas.microsoft.com/office/drawing/2014/main" id="{99D9C555-21BF-4A50-B64E-4358F77027BE}"/>
              </a:ext>
            </a:extLst>
          </p:cNvPr>
          <p:cNvSpPr txBox="1">
            <a:spLocks/>
          </p:cNvSpPr>
          <p:nvPr/>
        </p:nvSpPr>
        <p:spPr>
          <a:xfrm>
            <a:off x="-10883" y="101434"/>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tx1">
                    <a:lumMod val="50000"/>
                    <a:lumOff val="50000"/>
                  </a:schemeClr>
                </a:solidFill>
              </a:rPr>
              <a:t>Configuration – Bridging / VLAN</a:t>
            </a:r>
          </a:p>
        </p:txBody>
      </p:sp>
    </p:spTree>
    <p:extLst>
      <p:ext uri="{BB962C8B-B14F-4D97-AF65-F5344CB8AC3E}">
        <p14:creationId xmlns:p14="http://schemas.microsoft.com/office/powerpoint/2010/main" val="4062097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FA829B2-5D48-4A1F-9E2F-F5316B72B252}"/>
              </a:ext>
            </a:extLst>
          </p:cNvPr>
          <p:cNvGraphicFramePr>
            <a:graphicFrameLocks noGrp="1"/>
          </p:cNvGraphicFramePr>
          <p:nvPr>
            <p:extLst>
              <p:ext uri="{D42A27DB-BD31-4B8C-83A1-F6EECF244321}">
                <p14:modId xmlns:p14="http://schemas.microsoft.com/office/powerpoint/2010/main" val="688943812"/>
              </p:ext>
            </p:extLst>
          </p:nvPr>
        </p:nvGraphicFramePr>
        <p:xfrm>
          <a:off x="425883" y="1002060"/>
          <a:ext cx="10613176" cy="3094187"/>
        </p:xfrm>
        <a:graphic>
          <a:graphicData uri="http://schemas.openxmlformats.org/drawingml/2006/table">
            <a:tbl>
              <a:tblPr firstRow="1" bandRow="1">
                <a:tableStyleId>{F5AB1C69-6EDB-4FF4-983F-18BD219EF322}</a:tableStyleId>
              </a:tblPr>
              <a:tblGrid>
                <a:gridCol w="1362417">
                  <a:extLst>
                    <a:ext uri="{9D8B030D-6E8A-4147-A177-3AD203B41FA5}">
                      <a16:colId xmlns:a16="http://schemas.microsoft.com/office/drawing/2014/main" val="852153009"/>
                    </a:ext>
                  </a:extLst>
                </a:gridCol>
                <a:gridCol w="2932660">
                  <a:extLst>
                    <a:ext uri="{9D8B030D-6E8A-4147-A177-3AD203B41FA5}">
                      <a16:colId xmlns:a16="http://schemas.microsoft.com/office/drawing/2014/main" val="2029001272"/>
                    </a:ext>
                  </a:extLst>
                </a:gridCol>
                <a:gridCol w="6318099">
                  <a:extLst>
                    <a:ext uri="{9D8B030D-6E8A-4147-A177-3AD203B41FA5}">
                      <a16:colId xmlns:a16="http://schemas.microsoft.com/office/drawing/2014/main" val="1585934189"/>
                    </a:ext>
                  </a:extLst>
                </a:gridCol>
              </a:tblGrid>
              <a:tr h="442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description</a:t>
                      </a:r>
                    </a:p>
                  </a:txBody>
                  <a:tcPr/>
                </a:tc>
                <a:tc>
                  <a:txBody>
                    <a:bodyPr/>
                    <a:lstStyle/>
                    <a:p>
                      <a:r>
                        <a:rPr lang="en-US" dirty="0"/>
                        <a:t>NCLU</a:t>
                      </a:r>
                    </a:p>
                  </a:txBody>
                  <a:tcPr/>
                </a:tc>
                <a:tc>
                  <a:txBody>
                    <a:bodyPr/>
                    <a:lstStyle/>
                    <a:p>
                      <a:r>
                        <a:rPr lang="en-US" dirty="0"/>
                        <a:t>Associated file and content</a:t>
                      </a:r>
                    </a:p>
                  </a:txBody>
                  <a:tcPr/>
                </a:tc>
                <a:extLst>
                  <a:ext uri="{0D108BD9-81ED-4DB2-BD59-A6C34878D82A}">
                    <a16:rowId xmlns:a16="http://schemas.microsoft.com/office/drawing/2014/main" val="3980740981"/>
                  </a:ext>
                </a:extLst>
              </a:tr>
              <a:tr h="1101285">
                <a:tc>
                  <a:txBody>
                    <a:bodyPr/>
                    <a:lstStyle/>
                    <a:p>
                      <a:pPr marL="0" algn="l" defTabSz="914400" rtl="0" eaLnBrk="1" latinLnBrk="0" hangingPunct="1"/>
                      <a:r>
                        <a:rPr lang="en-US" sz="1800" kern="1200" dirty="0">
                          <a:solidFill>
                            <a:schemeClr val="tx1"/>
                          </a:solidFill>
                        </a:rPr>
                        <a:t>Default route</a:t>
                      </a:r>
                      <a:endParaRPr lang="en-US" sz="1800" kern="120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rPr>
                        <a:t>net add routing route 0.0.0.0/0 &lt;interface/next-hop&gt;</a:t>
                      </a:r>
                      <a:endParaRPr lang="en-US" sz="1800" kern="120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rPr>
                        <a:t>/</a:t>
                      </a:r>
                      <a:r>
                        <a:rPr lang="en-US" sz="1800" kern="1200" dirty="0" err="1">
                          <a:solidFill>
                            <a:schemeClr val="tx1"/>
                          </a:solidFill>
                        </a:rPr>
                        <a:t>etc</a:t>
                      </a:r>
                      <a:r>
                        <a:rPr lang="en-US" sz="1800" kern="1200" dirty="0">
                          <a:solidFill>
                            <a:schemeClr val="tx1"/>
                          </a:solidFill>
                        </a:rPr>
                        <a:t>/</a:t>
                      </a:r>
                      <a:r>
                        <a:rPr lang="en-US" sz="1800" kern="1200" dirty="0" err="1">
                          <a:solidFill>
                            <a:schemeClr val="tx1"/>
                          </a:solidFill>
                        </a:rPr>
                        <a:t>frr</a:t>
                      </a:r>
                      <a:r>
                        <a:rPr lang="en-US" sz="1800" kern="1200" dirty="0">
                          <a:solidFill>
                            <a:schemeClr val="tx1"/>
                          </a:solidFill>
                        </a:rPr>
                        <a:t>/</a:t>
                      </a:r>
                      <a:r>
                        <a:rPr lang="en-US" sz="1800" kern="1200" dirty="0" err="1">
                          <a:solidFill>
                            <a:schemeClr val="tx1"/>
                          </a:solidFill>
                        </a:rPr>
                        <a:t>frr.conf</a:t>
                      </a:r>
                      <a:endParaRPr lang="en-US" sz="1800" kern="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err="1">
                          <a:solidFill>
                            <a:schemeClr val="tx1"/>
                          </a:solidFill>
                        </a:rPr>
                        <a:t>ip</a:t>
                      </a:r>
                      <a:r>
                        <a:rPr lang="en-US" sz="1800" kern="1200" dirty="0">
                          <a:solidFill>
                            <a:schemeClr val="tx1"/>
                          </a:solidFill>
                        </a:rPr>
                        <a:t> route 0.0.0.0/0 &lt;interface/next-hop &gt;    #cumulus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rPr>
                        <a:t>#or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rPr>
                        <a:t>post-up </a:t>
                      </a:r>
                      <a:r>
                        <a:rPr lang="en-US" sz="1800" kern="1200" dirty="0" err="1">
                          <a:solidFill>
                            <a:schemeClr val="tx1"/>
                          </a:solidFill>
                        </a:rPr>
                        <a:t>ip</a:t>
                      </a:r>
                      <a:r>
                        <a:rPr lang="en-US" sz="1800" kern="1200" dirty="0">
                          <a:solidFill>
                            <a:schemeClr val="tx1"/>
                          </a:solidFill>
                        </a:rPr>
                        <a:t> route add default via &lt;next-hop&gt; dev &lt;interface&gt;</a:t>
                      </a:r>
                      <a:endParaRPr lang="en-US" sz="1800" kern="1200" dirty="0">
                        <a:solidFill>
                          <a:schemeClr val="tx1"/>
                        </a:solidFill>
                        <a:latin typeface="+mn-lt"/>
                        <a:ea typeface="+mn-ea"/>
                        <a:cs typeface="+mn-cs"/>
                      </a:endParaRPr>
                    </a:p>
                  </a:txBody>
                  <a:tcPr/>
                </a:tc>
                <a:extLst>
                  <a:ext uri="{0D108BD9-81ED-4DB2-BD59-A6C34878D82A}">
                    <a16:rowId xmlns:a16="http://schemas.microsoft.com/office/drawing/2014/main" val="4265867400"/>
                  </a:ext>
                </a:extLst>
              </a:tr>
              <a:tr h="1101285">
                <a:tc>
                  <a:txBody>
                    <a:bodyPr/>
                    <a:lstStyle/>
                    <a:p>
                      <a:r>
                        <a:rPr lang="en-US" dirty="0">
                          <a:solidFill>
                            <a:schemeClr val="tx1"/>
                          </a:solidFill>
                        </a:rPr>
                        <a:t>static route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net add routing route &lt;</a:t>
                      </a:r>
                      <a:r>
                        <a:rPr lang="en-US" dirty="0" err="1">
                          <a:solidFill>
                            <a:schemeClr val="tx1"/>
                          </a:solidFill>
                        </a:rPr>
                        <a:t>ip</a:t>
                      </a:r>
                      <a:r>
                        <a:rPr lang="en-US" dirty="0">
                          <a:solidFill>
                            <a:schemeClr val="tx1"/>
                          </a:solidFill>
                        </a:rPr>
                        <a:t>-prefix&gt; &lt;interface/next-hop&gt;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a:t>
                      </a:r>
                      <a:r>
                        <a:rPr lang="en-US" dirty="0" err="1">
                          <a:solidFill>
                            <a:schemeClr val="tx1"/>
                          </a:solidFill>
                        </a:rPr>
                        <a:t>etc</a:t>
                      </a:r>
                      <a:r>
                        <a:rPr lang="en-US" dirty="0">
                          <a:solidFill>
                            <a:schemeClr val="tx1"/>
                          </a:solidFill>
                        </a:rPr>
                        <a:t>/</a:t>
                      </a:r>
                      <a:r>
                        <a:rPr lang="en-US" dirty="0" err="1">
                          <a:solidFill>
                            <a:schemeClr val="tx1"/>
                          </a:solidFill>
                        </a:rPr>
                        <a:t>frr</a:t>
                      </a:r>
                      <a:r>
                        <a:rPr lang="en-US" dirty="0">
                          <a:solidFill>
                            <a:schemeClr val="tx1"/>
                          </a:solidFill>
                        </a:rPr>
                        <a:t>/</a:t>
                      </a:r>
                      <a:r>
                        <a:rPr lang="en-US" dirty="0" err="1">
                          <a:solidFill>
                            <a:schemeClr val="tx1"/>
                          </a:solidFill>
                        </a:rPr>
                        <a:t>frr.conf</a:t>
                      </a:r>
                      <a:endParaRPr lang="en-US"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olidFill>
                            <a:schemeClr val="tx1"/>
                          </a:solidFill>
                        </a:rPr>
                        <a:t>ip</a:t>
                      </a:r>
                      <a:r>
                        <a:rPr lang="en-US" dirty="0">
                          <a:solidFill>
                            <a:schemeClr val="tx1"/>
                          </a:solidFill>
                        </a:rPr>
                        <a:t> route &lt;</a:t>
                      </a:r>
                      <a:r>
                        <a:rPr lang="en-US" dirty="0" err="1">
                          <a:solidFill>
                            <a:schemeClr val="tx1"/>
                          </a:solidFill>
                        </a:rPr>
                        <a:t>ip</a:t>
                      </a:r>
                      <a:r>
                        <a:rPr lang="en-US" dirty="0">
                          <a:solidFill>
                            <a:schemeClr val="tx1"/>
                          </a:solidFill>
                        </a:rPr>
                        <a:t>-prefix&gt; &lt;interface/next-hop&gt;    #cumulus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a:t>
                      </a:r>
                      <a:r>
                        <a:rPr lang="en-US" dirty="0" err="1">
                          <a:solidFill>
                            <a:schemeClr val="tx1"/>
                          </a:solidFill>
                        </a:rPr>
                        <a:t>etc</a:t>
                      </a:r>
                      <a:r>
                        <a:rPr lang="en-US" dirty="0">
                          <a:solidFill>
                            <a:schemeClr val="tx1"/>
                          </a:solidFill>
                        </a:rPr>
                        <a:t>/network/interfaces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post-up </a:t>
                      </a:r>
                      <a:r>
                        <a:rPr lang="en-US" dirty="0" err="1">
                          <a:solidFill>
                            <a:schemeClr val="tx1"/>
                          </a:solidFill>
                        </a:rPr>
                        <a:t>ip</a:t>
                      </a:r>
                      <a:r>
                        <a:rPr lang="en-US" dirty="0">
                          <a:solidFill>
                            <a:schemeClr val="tx1"/>
                          </a:solidFill>
                        </a:rPr>
                        <a:t> route add &lt;</a:t>
                      </a:r>
                      <a:r>
                        <a:rPr lang="en-US" dirty="0" err="1">
                          <a:solidFill>
                            <a:schemeClr val="tx1"/>
                          </a:solidFill>
                        </a:rPr>
                        <a:t>ip</a:t>
                      </a:r>
                      <a:r>
                        <a:rPr lang="en-US" dirty="0">
                          <a:solidFill>
                            <a:schemeClr val="tx1"/>
                          </a:solidFill>
                        </a:rPr>
                        <a:t>-prefix&gt; via &lt;next-hop&gt; dev &lt;interface&gt;</a:t>
                      </a:r>
                    </a:p>
                  </a:txBody>
                  <a:tcPr/>
                </a:tc>
                <a:extLst>
                  <a:ext uri="{0D108BD9-81ED-4DB2-BD59-A6C34878D82A}">
                    <a16:rowId xmlns:a16="http://schemas.microsoft.com/office/drawing/2014/main" val="305944165"/>
                  </a:ext>
                </a:extLst>
              </a:tr>
            </a:tbl>
          </a:graphicData>
        </a:graphic>
      </p:graphicFrame>
      <p:sp>
        <p:nvSpPr>
          <p:cNvPr id="3" name="Title 1">
            <a:extLst>
              <a:ext uri="{FF2B5EF4-FFF2-40B4-BE49-F238E27FC236}">
                <a16:creationId xmlns:a16="http://schemas.microsoft.com/office/drawing/2014/main" id="{661D0BD0-83BE-4CF2-8F91-1B33BAB095F7}"/>
              </a:ext>
            </a:extLst>
          </p:cNvPr>
          <p:cNvSpPr txBox="1">
            <a:spLocks/>
          </p:cNvSpPr>
          <p:nvPr/>
        </p:nvSpPr>
        <p:spPr>
          <a:xfrm>
            <a:off x="-10882" y="169183"/>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tx1">
                    <a:lumMod val="50000"/>
                    <a:lumOff val="50000"/>
                  </a:schemeClr>
                </a:solidFill>
              </a:rPr>
              <a:t>Configuration – Static routing</a:t>
            </a:r>
          </a:p>
        </p:txBody>
      </p:sp>
    </p:spTree>
    <p:extLst>
      <p:ext uri="{BB962C8B-B14F-4D97-AF65-F5344CB8AC3E}">
        <p14:creationId xmlns:p14="http://schemas.microsoft.com/office/powerpoint/2010/main" val="3427534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4F1DE-B2E7-480E-9D11-0B2A0DE983AC}"/>
              </a:ext>
            </a:extLst>
          </p:cNvPr>
          <p:cNvSpPr>
            <a:spLocks noGrp="1"/>
          </p:cNvSpPr>
          <p:nvPr>
            <p:ph type="title"/>
          </p:nvPr>
        </p:nvSpPr>
        <p:spPr/>
        <p:txBody>
          <a:bodyPr/>
          <a:lstStyle/>
          <a:p>
            <a:r>
              <a:rPr lang="en-US" dirty="0">
                <a:solidFill>
                  <a:schemeClr val="tx1">
                    <a:lumMod val="50000"/>
                    <a:lumOff val="50000"/>
                  </a:schemeClr>
                </a:solidFill>
              </a:rPr>
              <a:t>Verify</a:t>
            </a:r>
          </a:p>
        </p:txBody>
      </p:sp>
      <p:sp>
        <p:nvSpPr>
          <p:cNvPr id="3" name="Content Placeholder 2">
            <a:extLst>
              <a:ext uri="{FF2B5EF4-FFF2-40B4-BE49-F238E27FC236}">
                <a16:creationId xmlns:a16="http://schemas.microsoft.com/office/drawing/2014/main" id="{8F4EDF89-8C90-4F2D-B5C2-6DF63328EBF7}"/>
              </a:ext>
            </a:extLst>
          </p:cNvPr>
          <p:cNvSpPr>
            <a:spLocks noGrp="1"/>
          </p:cNvSpPr>
          <p:nvPr>
            <p:ph idx="1"/>
          </p:nvPr>
        </p:nvSpPr>
        <p:spPr>
          <a:xfrm>
            <a:off x="914400" y="1611065"/>
            <a:ext cx="10515600" cy="4351338"/>
          </a:xfrm>
        </p:spPr>
        <p:txBody>
          <a:bodyPr>
            <a:normAutofit fontScale="85000" lnSpcReduction="20000"/>
          </a:bodyPr>
          <a:lstStyle/>
          <a:p>
            <a:pPr marL="0" indent="0">
              <a:buNone/>
            </a:pPr>
            <a:r>
              <a:rPr lang="en-US" sz="2400" dirty="0" err="1">
                <a:solidFill>
                  <a:schemeClr val="tx1">
                    <a:lumMod val="50000"/>
                    <a:lumOff val="50000"/>
                  </a:schemeClr>
                </a:solidFill>
              </a:rPr>
              <a:t>ip</a:t>
            </a:r>
            <a:r>
              <a:rPr lang="en-US" sz="2400" dirty="0">
                <a:solidFill>
                  <a:schemeClr val="tx1">
                    <a:lumMod val="50000"/>
                    <a:lumOff val="50000"/>
                  </a:schemeClr>
                </a:solidFill>
              </a:rPr>
              <a:t> link    #mac</a:t>
            </a:r>
          </a:p>
          <a:p>
            <a:pPr marL="0" indent="0">
              <a:buNone/>
            </a:pPr>
            <a:r>
              <a:rPr lang="en-US" sz="2400" dirty="0" err="1">
                <a:solidFill>
                  <a:schemeClr val="tx1">
                    <a:lumMod val="50000"/>
                    <a:lumOff val="50000"/>
                  </a:schemeClr>
                </a:solidFill>
              </a:rPr>
              <a:t>ip</a:t>
            </a:r>
            <a:r>
              <a:rPr lang="en-US" sz="2400" dirty="0">
                <a:solidFill>
                  <a:schemeClr val="tx1">
                    <a:lumMod val="50000"/>
                    <a:lumOff val="50000"/>
                  </a:schemeClr>
                </a:solidFill>
              </a:rPr>
              <a:t> link show &lt;interface&gt;</a:t>
            </a:r>
          </a:p>
          <a:p>
            <a:pPr marL="0" indent="0">
              <a:buNone/>
            </a:pPr>
            <a:r>
              <a:rPr lang="en-US" sz="2400" dirty="0" err="1">
                <a:solidFill>
                  <a:schemeClr val="tx1">
                    <a:lumMod val="50000"/>
                    <a:lumOff val="50000"/>
                  </a:schemeClr>
                </a:solidFill>
              </a:rPr>
              <a:t>ip</a:t>
            </a:r>
            <a:r>
              <a:rPr lang="en-US" sz="2400" dirty="0">
                <a:solidFill>
                  <a:schemeClr val="tx1">
                    <a:lumMod val="50000"/>
                    <a:lumOff val="50000"/>
                  </a:schemeClr>
                </a:solidFill>
              </a:rPr>
              <a:t> address    #mac and </a:t>
            </a:r>
            <a:r>
              <a:rPr lang="en-US" sz="2400" dirty="0" err="1">
                <a:solidFill>
                  <a:schemeClr val="tx1">
                    <a:lumMod val="50000"/>
                    <a:lumOff val="50000"/>
                  </a:schemeClr>
                </a:solidFill>
              </a:rPr>
              <a:t>ip</a:t>
            </a:r>
            <a:endParaRPr lang="en-US" sz="2400" dirty="0">
              <a:solidFill>
                <a:schemeClr val="tx1">
                  <a:lumMod val="50000"/>
                  <a:lumOff val="50000"/>
                </a:schemeClr>
              </a:solidFill>
            </a:endParaRPr>
          </a:p>
          <a:p>
            <a:pPr marL="0" indent="0">
              <a:buNone/>
            </a:pPr>
            <a:r>
              <a:rPr lang="en-US" sz="2400" dirty="0" err="1">
                <a:solidFill>
                  <a:schemeClr val="tx1">
                    <a:lumMod val="50000"/>
                    <a:lumOff val="50000"/>
                  </a:schemeClr>
                </a:solidFill>
              </a:rPr>
              <a:t>ip</a:t>
            </a:r>
            <a:r>
              <a:rPr lang="en-US" sz="2400" dirty="0">
                <a:solidFill>
                  <a:schemeClr val="tx1">
                    <a:lumMod val="50000"/>
                    <a:lumOff val="50000"/>
                  </a:schemeClr>
                </a:solidFill>
              </a:rPr>
              <a:t> address show {dev} &lt;interface&gt;</a:t>
            </a:r>
          </a:p>
          <a:p>
            <a:pPr marL="0" indent="0">
              <a:buNone/>
            </a:pPr>
            <a:r>
              <a:rPr lang="en-US" sz="2400" dirty="0" err="1">
                <a:solidFill>
                  <a:schemeClr val="tx1">
                    <a:lumMod val="50000"/>
                    <a:lumOff val="50000"/>
                  </a:schemeClr>
                </a:solidFill>
              </a:rPr>
              <a:t>ip</a:t>
            </a:r>
            <a:r>
              <a:rPr lang="en-US" sz="2400" dirty="0">
                <a:solidFill>
                  <a:schemeClr val="tx1">
                    <a:lumMod val="50000"/>
                    <a:lumOff val="50000"/>
                  </a:schemeClr>
                </a:solidFill>
              </a:rPr>
              <a:t> neighbor show    #neighbor/ARP table, for communication in the same layer2 domain</a:t>
            </a:r>
          </a:p>
          <a:p>
            <a:pPr marL="0" indent="0">
              <a:buNone/>
            </a:pPr>
            <a:r>
              <a:rPr lang="en-US" sz="2400" dirty="0" err="1">
                <a:solidFill>
                  <a:schemeClr val="tx1">
                    <a:lumMod val="50000"/>
                    <a:lumOff val="50000"/>
                  </a:schemeClr>
                </a:solidFill>
              </a:rPr>
              <a:t>ip</a:t>
            </a:r>
            <a:r>
              <a:rPr lang="en-US" sz="2400" dirty="0">
                <a:solidFill>
                  <a:schemeClr val="tx1">
                    <a:lumMod val="50000"/>
                    <a:lumOff val="50000"/>
                  </a:schemeClr>
                </a:solidFill>
              </a:rPr>
              <a:t> route show    #routing table</a:t>
            </a:r>
          </a:p>
          <a:p>
            <a:pPr marL="0" indent="0">
              <a:buNone/>
            </a:pPr>
            <a:r>
              <a:rPr lang="en-US" sz="2400" dirty="0">
                <a:solidFill>
                  <a:schemeClr val="tx1">
                    <a:lumMod val="50000"/>
                    <a:lumOff val="50000"/>
                  </a:schemeClr>
                </a:solidFill>
              </a:rPr>
              <a:t>net show configuration files</a:t>
            </a:r>
          </a:p>
          <a:p>
            <a:pPr marL="0" indent="0">
              <a:buNone/>
            </a:pPr>
            <a:r>
              <a:rPr lang="en-US" sz="2400" dirty="0">
                <a:solidFill>
                  <a:schemeClr val="tx1">
                    <a:lumMod val="50000"/>
                    <a:lumOff val="50000"/>
                  </a:schemeClr>
                </a:solidFill>
              </a:rPr>
              <a:t>net show interface &lt;interface/all&gt;    #NCLU</a:t>
            </a:r>
          </a:p>
          <a:p>
            <a:pPr marL="0" indent="0">
              <a:buNone/>
            </a:pPr>
            <a:r>
              <a:rPr lang="en-US" sz="2400" dirty="0">
                <a:solidFill>
                  <a:schemeClr val="tx1">
                    <a:lumMod val="50000"/>
                    <a:lumOff val="50000"/>
                  </a:schemeClr>
                </a:solidFill>
              </a:rPr>
              <a:t>net show bridge macs</a:t>
            </a:r>
          </a:p>
          <a:p>
            <a:pPr marL="0" indent="0">
              <a:buNone/>
            </a:pPr>
            <a:r>
              <a:rPr lang="en-US" sz="2400">
                <a:solidFill>
                  <a:schemeClr val="tx1">
                    <a:lumMod val="50000"/>
                    <a:lumOff val="50000"/>
                  </a:schemeClr>
                </a:solidFill>
              </a:rPr>
              <a:t>net </a:t>
            </a:r>
            <a:r>
              <a:rPr lang="en-US" sz="2400" dirty="0">
                <a:solidFill>
                  <a:schemeClr val="tx1">
                    <a:lumMod val="50000"/>
                    <a:lumOff val="50000"/>
                  </a:schemeClr>
                </a:solidFill>
              </a:rPr>
              <a:t>show bridge </a:t>
            </a:r>
            <a:r>
              <a:rPr lang="en-US" sz="2400" dirty="0" err="1">
                <a:solidFill>
                  <a:schemeClr val="tx1">
                    <a:lumMod val="50000"/>
                    <a:lumOff val="50000"/>
                  </a:schemeClr>
                </a:solidFill>
              </a:rPr>
              <a:t>vlan</a:t>
            </a:r>
            <a:endParaRPr lang="en-US" sz="2400" dirty="0">
              <a:solidFill>
                <a:schemeClr val="tx1">
                  <a:lumMod val="50000"/>
                  <a:lumOff val="50000"/>
                </a:schemeClr>
              </a:solidFill>
            </a:endParaRPr>
          </a:p>
          <a:p>
            <a:pPr marL="0" indent="0">
              <a:buNone/>
            </a:pPr>
            <a:r>
              <a:rPr lang="en-US" sz="2400" dirty="0" err="1">
                <a:solidFill>
                  <a:schemeClr val="tx1">
                    <a:lumMod val="50000"/>
                    <a:lumOff val="50000"/>
                  </a:schemeClr>
                </a:solidFill>
              </a:rPr>
              <a:t>brctl</a:t>
            </a:r>
            <a:r>
              <a:rPr lang="en-US" sz="2400" dirty="0">
                <a:solidFill>
                  <a:schemeClr val="tx1">
                    <a:lumMod val="50000"/>
                    <a:lumOff val="50000"/>
                  </a:schemeClr>
                </a:solidFill>
              </a:rPr>
              <a:t> show</a:t>
            </a:r>
          </a:p>
          <a:p>
            <a:pPr marL="0" indent="0">
              <a:buNone/>
            </a:pPr>
            <a:r>
              <a:rPr lang="en-US" sz="2400" dirty="0">
                <a:solidFill>
                  <a:schemeClr val="tx1">
                    <a:lumMod val="50000"/>
                    <a:lumOff val="50000"/>
                  </a:schemeClr>
                </a:solidFill>
              </a:rPr>
              <a:t>bridge &lt;link/</a:t>
            </a:r>
            <a:r>
              <a:rPr lang="en-US" sz="2400" dirty="0" err="1">
                <a:solidFill>
                  <a:schemeClr val="tx1">
                    <a:lumMod val="50000"/>
                    <a:lumOff val="50000"/>
                  </a:schemeClr>
                </a:solidFill>
              </a:rPr>
              <a:t>vlan</a:t>
            </a:r>
            <a:r>
              <a:rPr lang="en-US" sz="2400" dirty="0">
                <a:solidFill>
                  <a:schemeClr val="tx1">
                    <a:lumMod val="50000"/>
                    <a:lumOff val="50000"/>
                  </a:schemeClr>
                </a:solidFill>
              </a:rPr>
              <a:t>/</a:t>
            </a:r>
            <a:r>
              <a:rPr lang="en-US" sz="2400" dirty="0" err="1">
                <a:solidFill>
                  <a:schemeClr val="tx1">
                    <a:lumMod val="50000"/>
                    <a:lumOff val="50000"/>
                  </a:schemeClr>
                </a:solidFill>
              </a:rPr>
              <a:t>fdb</a:t>
            </a:r>
            <a:r>
              <a:rPr lang="en-US" sz="2400" dirty="0">
                <a:solidFill>
                  <a:schemeClr val="tx1">
                    <a:lumMod val="50000"/>
                    <a:lumOff val="50000"/>
                  </a:schemeClr>
                </a:solidFill>
              </a:rPr>
              <a:t>&gt; show #links’ status, </a:t>
            </a:r>
            <a:r>
              <a:rPr lang="en-US" sz="2400" dirty="0" err="1">
                <a:solidFill>
                  <a:schemeClr val="tx1">
                    <a:lumMod val="50000"/>
                    <a:lumOff val="50000"/>
                  </a:schemeClr>
                </a:solidFill>
              </a:rPr>
              <a:t>vlans</a:t>
            </a:r>
            <a:r>
              <a:rPr lang="en-US" sz="2400" dirty="0">
                <a:solidFill>
                  <a:schemeClr val="tx1">
                    <a:lumMod val="50000"/>
                    <a:lumOff val="50000"/>
                  </a:schemeClr>
                </a:solidFill>
              </a:rPr>
              <a:t> traversing, and forwarding database management</a:t>
            </a:r>
          </a:p>
        </p:txBody>
      </p:sp>
      <p:sp>
        <p:nvSpPr>
          <p:cNvPr id="4" name="Title 1">
            <a:extLst>
              <a:ext uri="{FF2B5EF4-FFF2-40B4-BE49-F238E27FC236}">
                <a16:creationId xmlns:a16="http://schemas.microsoft.com/office/drawing/2014/main" id="{A07CA6D9-C243-43D3-8E10-92A4F3858895}"/>
              </a:ext>
            </a:extLst>
          </p:cNvPr>
          <p:cNvSpPr txBox="1">
            <a:spLocks/>
          </p:cNvSpPr>
          <p:nvPr/>
        </p:nvSpPr>
        <p:spPr>
          <a:xfrm>
            <a:off x="9164058"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solidFill>
                <a:schemeClr val="tx1">
                  <a:lumMod val="50000"/>
                  <a:lumOff val="50000"/>
                </a:schemeClr>
              </a:solidFill>
            </a:endParaRPr>
          </a:p>
        </p:txBody>
      </p:sp>
      <p:sp>
        <p:nvSpPr>
          <p:cNvPr id="6" name="Title 1">
            <a:extLst>
              <a:ext uri="{FF2B5EF4-FFF2-40B4-BE49-F238E27FC236}">
                <a16:creationId xmlns:a16="http://schemas.microsoft.com/office/drawing/2014/main" id="{F76CAFFC-4ACE-477E-B733-12A6F3E97C3B}"/>
              </a:ext>
            </a:extLst>
          </p:cNvPr>
          <p:cNvSpPr txBox="1">
            <a:spLocks/>
          </p:cNvSpPr>
          <p:nvPr/>
        </p:nvSpPr>
        <p:spPr>
          <a:xfrm>
            <a:off x="965143" y="552546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solidFill>
                <a:schemeClr val="tx1">
                  <a:lumMod val="50000"/>
                  <a:lumOff val="50000"/>
                </a:schemeClr>
              </a:solidFill>
            </a:endParaRPr>
          </a:p>
        </p:txBody>
      </p:sp>
    </p:spTree>
    <p:extLst>
      <p:ext uri="{BB962C8B-B14F-4D97-AF65-F5344CB8AC3E}">
        <p14:creationId xmlns:p14="http://schemas.microsoft.com/office/powerpoint/2010/main" val="3997838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4F1DE-B2E7-480E-9D11-0B2A0DE983AC}"/>
              </a:ext>
            </a:extLst>
          </p:cNvPr>
          <p:cNvSpPr>
            <a:spLocks noGrp="1"/>
          </p:cNvSpPr>
          <p:nvPr>
            <p:ph type="title"/>
          </p:nvPr>
        </p:nvSpPr>
        <p:spPr/>
        <p:txBody>
          <a:bodyPr/>
          <a:lstStyle/>
          <a:p>
            <a:r>
              <a:rPr lang="en-US" dirty="0">
                <a:solidFill>
                  <a:schemeClr val="tx1">
                    <a:lumMod val="50000"/>
                    <a:lumOff val="50000"/>
                  </a:schemeClr>
                </a:solidFill>
              </a:rPr>
              <a:t>Bridge Mac == Mac of the firstly added interface</a:t>
            </a:r>
          </a:p>
        </p:txBody>
      </p:sp>
      <p:sp>
        <p:nvSpPr>
          <p:cNvPr id="4" name="Title 1">
            <a:extLst>
              <a:ext uri="{FF2B5EF4-FFF2-40B4-BE49-F238E27FC236}">
                <a16:creationId xmlns:a16="http://schemas.microsoft.com/office/drawing/2014/main" id="{A07CA6D9-C243-43D3-8E10-92A4F3858895}"/>
              </a:ext>
            </a:extLst>
          </p:cNvPr>
          <p:cNvSpPr txBox="1">
            <a:spLocks/>
          </p:cNvSpPr>
          <p:nvPr/>
        </p:nvSpPr>
        <p:spPr>
          <a:xfrm>
            <a:off x="9164058"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solidFill>
                <a:schemeClr val="tx1">
                  <a:lumMod val="50000"/>
                  <a:lumOff val="50000"/>
                </a:schemeClr>
              </a:solidFill>
            </a:endParaRPr>
          </a:p>
        </p:txBody>
      </p:sp>
      <p:sp>
        <p:nvSpPr>
          <p:cNvPr id="6" name="Title 1">
            <a:extLst>
              <a:ext uri="{FF2B5EF4-FFF2-40B4-BE49-F238E27FC236}">
                <a16:creationId xmlns:a16="http://schemas.microsoft.com/office/drawing/2014/main" id="{F76CAFFC-4ACE-477E-B733-12A6F3E97C3B}"/>
              </a:ext>
            </a:extLst>
          </p:cNvPr>
          <p:cNvSpPr txBox="1">
            <a:spLocks/>
          </p:cNvSpPr>
          <p:nvPr/>
        </p:nvSpPr>
        <p:spPr>
          <a:xfrm>
            <a:off x="965143" y="552546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solidFill>
                <a:schemeClr val="tx1">
                  <a:lumMod val="50000"/>
                  <a:lumOff val="50000"/>
                </a:schemeClr>
              </a:solidFill>
            </a:endParaRPr>
          </a:p>
        </p:txBody>
      </p:sp>
      <p:pic>
        <p:nvPicPr>
          <p:cNvPr id="11" name="Picture 10">
            <a:extLst>
              <a:ext uri="{FF2B5EF4-FFF2-40B4-BE49-F238E27FC236}">
                <a16:creationId xmlns:a16="http://schemas.microsoft.com/office/drawing/2014/main" id="{F2B3D82D-30B1-487D-BA73-6237619EA604}"/>
              </a:ext>
            </a:extLst>
          </p:cNvPr>
          <p:cNvPicPr>
            <a:picLocks noChangeAspect="1"/>
          </p:cNvPicPr>
          <p:nvPr/>
        </p:nvPicPr>
        <p:blipFill>
          <a:blip r:embed="rId2"/>
          <a:stretch>
            <a:fillRect/>
          </a:stretch>
        </p:blipFill>
        <p:spPr>
          <a:xfrm>
            <a:off x="1368004" y="1978923"/>
            <a:ext cx="9652262" cy="1965280"/>
          </a:xfrm>
          <a:prstGeom prst="rect">
            <a:avLst/>
          </a:prstGeom>
        </p:spPr>
      </p:pic>
    </p:spTree>
    <p:extLst>
      <p:ext uri="{BB962C8B-B14F-4D97-AF65-F5344CB8AC3E}">
        <p14:creationId xmlns:p14="http://schemas.microsoft.com/office/powerpoint/2010/main" val="3786897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4F1DE-B2E7-480E-9D11-0B2A0DE983AC}"/>
              </a:ext>
            </a:extLst>
          </p:cNvPr>
          <p:cNvSpPr>
            <a:spLocks noGrp="1"/>
          </p:cNvSpPr>
          <p:nvPr>
            <p:ph type="title"/>
          </p:nvPr>
        </p:nvSpPr>
        <p:spPr/>
        <p:txBody>
          <a:bodyPr/>
          <a:lstStyle/>
          <a:p>
            <a:r>
              <a:rPr lang="en-US" dirty="0">
                <a:solidFill>
                  <a:schemeClr val="tx1">
                    <a:lumMod val="50000"/>
                    <a:lumOff val="50000"/>
                  </a:schemeClr>
                </a:solidFill>
              </a:rPr>
              <a:t>Reference</a:t>
            </a:r>
          </a:p>
        </p:txBody>
      </p:sp>
      <p:sp>
        <p:nvSpPr>
          <p:cNvPr id="3" name="Content Placeholder 2">
            <a:extLst>
              <a:ext uri="{FF2B5EF4-FFF2-40B4-BE49-F238E27FC236}">
                <a16:creationId xmlns:a16="http://schemas.microsoft.com/office/drawing/2014/main" id="{8F4EDF89-8C90-4F2D-B5C2-6DF63328EBF7}"/>
              </a:ext>
            </a:extLst>
          </p:cNvPr>
          <p:cNvSpPr>
            <a:spLocks noGrp="1"/>
          </p:cNvSpPr>
          <p:nvPr>
            <p:ph idx="1"/>
          </p:nvPr>
        </p:nvSpPr>
        <p:spPr>
          <a:xfrm>
            <a:off x="838200" y="1885785"/>
            <a:ext cx="10515600" cy="4351338"/>
          </a:xfrm>
        </p:spPr>
        <p:txBody>
          <a:bodyPr>
            <a:normAutofit/>
          </a:bodyPr>
          <a:lstStyle/>
          <a:p>
            <a:r>
              <a:rPr lang="en-US" dirty="0">
                <a:hlinkClick r:id="rId2"/>
              </a:rPr>
              <a:t>https://cumulusnetworks.com</a:t>
            </a:r>
          </a:p>
          <a:p>
            <a:r>
              <a:rPr lang="en-US" dirty="0">
                <a:hlinkClick r:id="rId2"/>
              </a:rPr>
              <a:t>https://en.wikipedia.org/wiki/Filesystem_Hierarchy_Standard</a:t>
            </a:r>
            <a:endParaRPr lang="en-US" dirty="0"/>
          </a:p>
          <a:p>
            <a:r>
              <a:rPr lang="en-US" dirty="0">
                <a:hlinkClick r:id="rId3"/>
              </a:rPr>
              <a:t>https://www.freedesktop.org/wiki/Software/systemd/PredictableNetworkInterfaceNames/</a:t>
            </a:r>
            <a:endParaRPr lang="en-US" dirty="0"/>
          </a:p>
          <a:p>
            <a:r>
              <a:rPr lang="en-US" dirty="0">
                <a:hlinkClick r:id="rId4"/>
              </a:rPr>
              <a:t>http://www.smartpctricks.com/wp-content/uploads/2014/04/DHCPPackets-Establishment.png</a:t>
            </a:r>
            <a:endParaRPr lang="en-US" dirty="0"/>
          </a:p>
          <a:p>
            <a:endParaRPr lang="en-US" dirty="0"/>
          </a:p>
        </p:txBody>
      </p:sp>
      <p:sp>
        <p:nvSpPr>
          <p:cNvPr id="4" name="Title 1">
            <a:extLst>
              <a:ext uri="{FF2B5EF4-FFF2-40B4-BE49-F238E27FC236}">
                <a16:creationId xmlns:a16="http://schemas.microsoft.com/office/drawing/2014/main" id="{E2422E93-71E7-4B53-B0FE-845997456C98}"/>
              </a:ext>
            </a:extLst>
          </p:cNvPr>
          <p:cNvSpPr txBox="1">
            <a:spLocks/>
          </p:cNvSpPr>
          <p:nvPr/>
        </p:nvSpPr>
        <p:spPr>
          <a:xfrm>
            <a:off x="844827" y="552685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000" dirty="0"/>
          </a:p>
          <a:p>
            <a:endParaRPr lang="en-US" sz="2000" dirty="0"/>
          </a:p>
          <a:p>
            <a:endParaRPr lang="en-US" sz="2000" dirty="0"/>
          </a:p>
        </p:txBody>
      </p:sp>
      <p:sp>
        <p:nvSpPr>
          <p:cNvPr id="5" name="Title 1">
            <a:extLst>
              <a:ext uri="{FF2B5EF4-FFF2-40B4-BE49-F238E27FC236}">
                <a16:creationId xmlns:a16="http://schemas.microsoft.com/office/drawing/2014/main" id="{DED65C78-39C5-42BB-9D0C-7508D9932E95}"/>
              </a:ext>
            </a:extLst>
          </p:cNvPr>
          <p:cNvSpPr txBox="1">
            <a:spLocks/>
          </p:cNvSpPr>
          <p:nvPr/>
        </p:nvSpPr>
        <p:spPr>
          <a:xfrm>
            <a:off x="1659345" y="5539911"/>
            <a:ext cx="10515600" cy="1325563"/>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en-US" dirty="0">
              <a:solidFill>
                <a:schemeClr val="tx1">
                  <a:lumMod val="50000"/>
                  <a:lumOff val="50000"/>
                </a:schemeClr>
              </a:solidFill>
            </a:endParaRPr>
          </a:p>
          <a:p>
            <a:pPr algn="r"/>
            <a:r>
              <a:rPr lang="en-US" dirty="0">
                <a:solidFill>
                  <a:schemeClr val="tx1">
                    <a:lumMod val="50000"/>
                    <a:lumOff val="50000"/>
                  </a:schemeClr>
                </a:solidFill>
              </a:rPr>
              <a:t>Thank you</a:t>
            </a:r>
          </a:p>
          <a:p>
            <a:pPr algn="r"/>
            <a:r>
              <a:rPr lang="en-US" dirty="0">
                <a:solidFill>
                  <a:schemeClr val="tx1">
                    <a:lumMod val="50000"/>
                    <a:lumOff val="50000"/>
                  </a:schemeClr>
                </a:solidFill>
              </a:rPr>
              <a:t>shakir@techie.com</a:t>
            </a:r>
          </a:p>
        </p:txBody>
      </p:sp>
    </p:spTree>
    <p:extLst>
      <p:ext uri="{BB962C8B-B14F-4D97-AF65-F5344CB8AC3E}">
        <p14:creationId xmlns:p14="http://schemas.microsoft.com/office/powerpoint/2010/main" val="21233394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5322</TotalTime>
  <Words>2306</Words>
  <Application>Microsoft Office PowerPoint</Application>
  <PresentationFormat>Widescreen</PresentationFormat>
  <Paragraphs>280</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Verdana</vt:lpstr>
      <vt:lpstr>Office Theme</vt:lpstr>
      <vt:lpstr>cumulus</vt:lpstr>
      <vt:lpstr>PowerPoint Presentation</vt:lpstr>
      <vt:lpstr>Important notes</vt:lpstr>
      <vt:lpstr>System info</vt:lpstr>
      <vt:lpstr>Package management</vt:lpstr>
      <vt:lpstr>Important files and directories</vt:lpstr>
      <vt:lpstr>/etc</vt:lpstr>
      <vt:lpstr>/var</vt:lpstr>
      <vt:lpstr>File system - Interaction / Navigation</vt:lpstr>
      <vt:lpstr>File system - Interaction / Navigation Contd.</vt:lpstr>
      <vt:lpstr>File permissions</vt:lpstr>
      <vt:lpstr>User</vt:lpstr>
      <vt:lpstr>Troubleshooting</vt:lpstr>
      <vt:lpstr>Interface types</vt:lpstr>
      <vt:lpstr>PowerPoint Presentation</vt:lpstr>
      <vt:lpstr>PowerPoint Presentation</vt:lpstr>
      <vt:lpstr>PowerPoint Presentation</vt:lpstr>
      <vt:lpstr>PowerPoint Presentation</vt:lpstr>
      <vt:lpstr>Verify</vt:lpstr>
      <vt:lpstr>Bridge Mac == Mac of the firstly added interface</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cumulus</dc:title>
  <dc:creator>Ibrahim, Shakir</dc:creator>
  <cp:lastModifiedBy>Ibrahim, Shakir</cp:lastModifiedBy>
  <cp:revision>256</cp:revision>
  <dcterms:created xsi:type="dcterms:W3CDTF">2017-12-16T01:05:18Z</dcterms:created>
  <dcterms:modified xsi:type="dcterms:W3CDTF">2017-12-22T12:04:38Z</dcterms:modified>
</cp:coreProperties>
</file>